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4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0287000" cy="6858000" type="35mm"/>
  <p:notesSz cx="6858000" cy="91440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0300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Stile chiaro 3 - Colore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Stile chiaro 1 - Color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/>
    <p:restoredTop sz="99529" autoAdjust="0"/>
  </p:normalViewPr>
  <p:slideViewPr>
    <p:cSldViewPr>
      <p:cViewPr varScale="1">
        <p:scale>
          <a:sx n="100" d="100"/>
          <a:sy n="100" d="100"/>
        </p:scale>
        <p:origin x="-114" y="-372"/>
      </p:cViewPr>
      <p:guideLst>
        <p:guide orient="horz" pos="2160"/>
        <p:guide pos="32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xtc\Desktop\Tesi%20Completata\Tesi%20Latex%20FINITA1\grafico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xtc\Desktop\Tesi%20Completata\Tesi%20Latex%20FINITA1\temp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style val="34"/>
  <c:chart>
    <c:title>
      <c:tx>
        <c:rich>
          <a:bodyPr/>
          <a:lstStyle/>
          <a:p>
            <a:pPr>
              <a:defRPr/>
            </a:pPr>
            <a:r>
              <a:rPr lang="it-IT"/>
              <a:t>Palazzi    Classificati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10379404736433878"/>
          <c:y val="0.11790437575900034"/>
          <c:w val="0.86484899146248584"/>
          <c:h val="0.72535217612723757"/>
        </c:manualLayout>
      </c:layout>
      <c:scatterChart>
        <c:scatterStyle val="lineMarker"/>
        <c:ser>
          <c:idx val="0"/>
          <c:order val="0"/>
          <c:spPr>
            <a:ln w="47625">
              <a:noFill/>
            </a:ln>
          </c:spPr>
          <c:xVal>
            <c:numRef>
              <c:f>Foglio1!$A$1:$A$116</c:f>
              <c:numCache>
                <c:formatCode>General</c:formatCode>
                <c:ptCount val="1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</c:numCache>
            </c:numRef>
          </c:xVal>
          <c:yVal>
            <c:numRef>
              <c:f>Foglio1!$B$1:$B$116</c:f>
              <c:numCache>
                <c:formatCode>General</c:formatCode>
                <c:ptCount val="1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</c:numCache>
            </c:numRef>
          </c:yVal>
        </c:ser>
        <c:ser>
          <c:idx val="1"/>
          <c:order val="1"/>
          <c:spPr>
            <a:ln w="47625">
              <a:noFill/>
            </a:ln>
          </c:spPr>
          <c:xVal>
            <c:numRef>
              <c:f>Foglio1!$A$1:$A$116</c:f>
              <c:numCache>
                <c:formatCode>General</c:formatCode>
                <c:ptCount val="1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</c:numCache>
            </c:numRef>
          </c:xVal>
          <c:yVal>
            <c:numRef>
              <c:f>Foglio1!$C$1:$C$116</c:f>
              <c:numCache>
                <c:formatCode>General</c:formatCode>
                <c:ptCount val="1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6</c:v>
                </c:pt>
                <c:pt idx="8">
                  <c:v>6</c:v>
                </c:pt>
                <c:pt idx="9">
                  <c:v>7</c:v>
                </c:pt>
                <c:pt idx="10">
                  <c:v>8</c:v>
                </c:pt>
                <c:pt idx="11">
                  <c:v>9</c:v>
                </c:pt>
                <c:pt idx="12">
                  <c:v>10</c:v>
                </c:pt>
                <c:pt idx="13">
                  <c:v>11</c:v>
                </c:pt>
                <c:pt idx="14">
                  <c:v>11</c:v>
                </c:pt>
                <c:pt idx="15">
                  <c:v>12</c:v>
                </c:pt>
                <c:pt idx="16">
                  <c:v>13</c:v>
                </c:pt>
                <c:pt idx="17">
                  <c:v>14</c:v>
                </c:pt>
                <c:pt idx="18">
                  <c:v>15</c:v>
                </c:pt>
                <c:pt idx="19">
                  <c:v>16</c:v>
                </c:pt>
                <c:pt idx="20">
                  <c:v>16</c:v>
                </c:pt>
                <c:pt idx="21">
                  <c:v>17</c:v>
                </c:pt>
                <c:pt idx="22">
                  <c:v>18</c:v>
                </c:pt>
                <c:pt idx="23">
                  <c:v>19</c:v>
                </c:pt>
                <c:pt idx="24">
                  <c:v>20</c:v>
                </c:pt>
                <c:pt idx="25">
                  <c:v>21</c:v>
                </c:pt>
                <c:pt idx="26">
                  <c:v>22</c:v>
                </c:pt>
                <c:pt idx="27">
                  <c:v>22</c:v>
                </c:pt>
                <c:pt idx="28">
                  <c:v>23</c:v>
                </c:pt>
                <c:pt idx="29">
                  <c:v>24</c:v>
                </c:pt>
                <c:pt idx="30">
                  <c:v>25</c:v>
                </c:pt>
                <c:pt idx="31">
                  <c:v>26</c:v>
                </c:pt>
                <c:pt idx="32">
                  <c:v>27</c:v>
                </c:pt>
                <c:pt idx="33">
                  <c:v>28</c:v>
                </c:pt>
                <c:pt idx="34">
                  <c:v>29</c:v>
                </c:pt>
                <c:pt idx="35">
                  <c:v>30</c:v>
                </c:pt>
                <c:pt idx="36">
                  <c:v>31</c:v>
                </c:pt>
                <c:pt idx="37">
                  <c:v>32</c:v>
                </c:pt>
                <c:pt idx="38">
                  <c:v>33</c:v>
                </c:pt>
                <c:pt idx="39">
                  <c:v>34</c:v>
                </c:pt>
                <c:pt idx="40">
                  <c:v>35</c:v>
                </c:pt>
                <c:pt idx="41">
                  <c:v>36</c:v>
                </c:pt>
                <c:pt idx="42">
                  <c:v>37</c:v>
                </c:pt>
                <c:pt idx="43">
                  <c:v>38</c:v>
                </c:pt>
                <c:pt idx="44">
                  <c:v>39</c:v>
                </c:pt>
                <c:pt idx="45">
                  <c:v>40</c:v>
                </c:pt>
                <c:pt idx="46">
                  <c:v>41</c:v>
                </c:pt>
                <c:pt idx="47">
                  <c:v>42</c:v>
                </c:pt>
                <c:pt idx="48">
                  <c:v>43</c:v>
                </c:pt>
                <c:pt idx="49">
                  <c:v>44</c:v>
                </c:pt>
                <c:pt idx="50">
                  <c:v>45</c:v>
                </c:pt>
                <c:pt idx="51">
                  <c:v>46</c:v>
                </c:pt>
                <c:pt idx="52">
                  <c:v>47</c:v>
                </c:pt>
                <c:pt idx="53">
                  <c:v>48</c:v>
                </c:pt>
                <c:pt idx="54">
                  <c:v>49</c:v>
                </c:pt>
                <c:pt idx="55">
                  <c:v>50</c:v>
                </c:pt>
                <c:pt idx="56">
                  <c:v>51</c:v>
                </c:pt>
                <c:pt idx="57">
                  <c:v>52</c:v>
                </c:pt>
                <c:pt idx="58">
                  <c:v>53</c:v>
                </c:pt>
                <c:pt idx="59">
                  <c:v>54</c:v>
                </c:pt>
                <c:pt idx="60">
                  <c:v>55</c:v>
                </c:pt>
                <c:pt idx="61">
                  <c:v>56</c:v>
                </c:pt>
                <c:pt idx="62">
                  <c:v>56</c:v>
                </c:pt>
                <c:pt idx="63">
                  <c:v>57</c:v>
                </c:pt>
                <c:pt idx="64">
                  <c:v>58</c:v>
                </c:pt>
                <c:pt idx="65">
                  <c:v>59</c:v>
                </c:pt>
                <c:pt idx="66">
                  <c:v>60</c:v>
                </c:pt>
                <c:pt idx="67">
                  <c:v>61</c:v>
                </c:pt>
                <c:pt idx="68">
                  <c:v>62</c:v>
                </c:pt>
                <c:pt idx="69">
                  <c:v>63</c:v>
                </c:pt>
                <c:pt idx="70">
                  <c:v>64</c:v>
                </c:pt>
                <c:pt idx="71">
                  <c:v>64</c:v>
                </c:pt>
                <c:pt idx="72">
                  <c:v>64</c:v>
                </c:pt>
                <c:pt idx="73">
                  <c:v>65</c:v>
                </c:pt>
                <c:pt idx="74">
                  <c:v>66</c:v>
                </c:pt>
                <c:pt idx="75">
                  <c:v>67</c:v>
                </c:pt>
                <c:pt idx="76">
                  <c:v>68</c:v>
                </c:pt>
                <c:pt idx="77">
                  <c:v>69</c:v>
                </c:pt>
                <c:pt idx="78">
                  <c:v>70</c:v>
                </c:pt>
                <c:pt idx="79">
                  <c:v>71</c:v>
                </c:pt>
                <c:pt idx="80">
                  <c:v>72</c:v>
                </c:pt>
                <c:pt idx="81">
                  <c:v>73</c:v>
                </c:pt>
                <c:pt idx="82">
                  <c:v>74</c:v>
                </c:pt>
                <c:pt idx="83">
                  <c:v>75</c:v>
                </c:pt>
                <c:pt idx="84">
                  <c:v>76</c:v>
                </c:pt>
                <c:pt idx="85">
                  <c:v>77</c:v>
                </c:pt>
                <c:pt idx="86">
                  <c:v>77</c:v>
                </c:pt>
                <c:pt idx="87">
                  <c:v>78</c:v>
                </c:pt>
                <c:pt idx="88">
                  <c:v>79</c:v>
                </c:pt>
                <c:pt idx="89">
                  <c:v>80</c:v>
                </c:pt>
                <c:pt idx="90">
                  <c:v>81</c:v>
                </c:pt>
                <c:pt idx="91">
                  <c:v>82</c:v>
                </c:pt>
                <c:pt idx="92">
                  <c:v>83</c:v>
                </c:pt>
                <c:pt idx="93">
                  <c:v>84</c:v>
                </c:pt>
                <c:pt idx="94">
                  <c:v>85</c:v>
                </c:pt>
                <c:pt idx="95">
                  <c:v>86</c:v>
                </c:pt>
                <c:pt idx="96">
                  <c:v>87</c:v>
                </c:pt>
                <c:pt idx="97">
                  <c:v>88</c:v>
                </c:pt>
                <c:pt idx="98">
                  <c:v>89</c:v>
                </c:pt>
                <c:pt idx="99">
                  <c:v>90</c:v>
                </c:pt>
                <c:pt idx="100">
                  <c:v>90</c:v>
                </c:pt>
                <c:pt idx="101">
                  <c:v>91</c:v>
                </c:pt>
                <c:pt idx="102">
                  <c:v>92</c:v>
                </c:pt>
                <c:pt idx="103">
                  <c:v>93</c:v>
                </c:pt>
                <c:pt idx="104">
                  <c:v>94</c:v>
                </c:pt>
                <c:pt idx="105">
                  <c:v>95</c:v>
                </c:pt>
                <c:pt idx="106">
                  <c:v>95</c:v>
                </c:pt>
                <c:pt idx="107">
                  <c:v>95</c:v>
                </c:pt>
                <c:pt idx="108">
                  <c:v>96</c:v>
                </c:pt>
                <c:pt idx="109">
                  <c:v>97</c:v>
                </c:pt>
                <c:pt idx="110">
                  <c:v>98</c:v>
                </c:pt>
                <c:pt idx="111">
                  <c:v>99</c:v>
                </c:pt>
                <c:pt idx="112">
                  <c:v>100</c:v>
                </c:pt>
                <c:pt idx="113">
                  <c:v>101</c:v>
                </c:pt>
                <c:pt idx="114">
                  <c:v>102</c:v>
                </c:pt>
                <c:pt idx="115">
                  <c:v>102</c:v>
                </c:pt>
              </c:numCache>
            </c:numRef>
          </c:yVal>
        </c:ser>
        <c:axId val="62175872"/>
        <c:axId val="62292736"/>
      </c:scatterChart>
      <c:valAx>
        <c:axId val="6217587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it-IT"/>
                  <a:t>Numero di palazzi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62292736"/>
        <c:crosses val="autoZero"/>
        <c:crossBetween val="midCat"/>
      </c:valAx>
      <c:valAx>
        <c:axId val="62292736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it-IT"/>
                  <a:t>Palazzi classificati correttamente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62175872"/>
        <c:crosses val="autoZero"/>
        <c:crossBetween val="midCat"/>
      </c:valAx>
      <c:spPr>
        <a:gradFill rotWithShape="1">
          <a:gsLst>
            <a:gs pos="0">
              <a:schemeClr val="dk1">
                <a:tint val="73000"/>
                <a:satMod val="150000"/>
              </a:schemeClr>
            </a:gs>
            <a:gs pos="25000">
              <a:schemeClr val="dk1">
                <a:tint val="96000"/>
                <a:shade val="80000"/>
                <a:satMod val="105000"/>
              </a:schemeClr>
            </a:gs>
            <a:gs pos="38000">
              <a:schemeClr val="dk1">
                <a:tint val="96000"/>
                <a:shade val="59000"/>
                <a:satMod val="120000"/>
              </a:schemeClr>
            </a:gs>
            <a:gs pos="55000">
              <a:schemeClr val="dk1">
                <a:shade val="57000"/>
                <a:satMod val="120000"/>
              </a:schemeClr>
            </a:gs>
            <a:gs pos="80000">
              <a:schemeClr val="dk1">
                <a:shade val="56000"/>
                <a:satMod val="145000"/>
              </a:schemeClr>
            </a:gs>
            <a:gs pos="88000">
              <a:schemeClr val="dk1">
                <a:shade val="63000"/>
                <a:satMod val="160000"/>
              </a:schemeClr>
            </a:gs>
            <a:gs pos="100000">
              <a:schemeClr val="dk1">
                <a:tint val="99555"/>
                <a:satMod val="155000"/>
              </a:schemeClr>
            </a:gs>
          </a:gsLst>
          <a:lin ang="5400000" scaled="1"/>
        </a:gradFill>
        <a:ln>
          <a:solidFill>
            <a:srgbClr val="00B0F0"/>
          </a:solidFill>
        </a:ln>
        <a:effectLst>
          <a:glow rad="76200">
            <a:schemeClr val="dk1"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dk1">
              <a:shade val="30000"/>
              <a:satMod val="200000"/>
            </a:schemeClr>
          </a:contourClr>
        </a:sp3d>
      </c:spPr>
    </c:plotArea>
    <c:plotVisOnly val="1"/>
  </c:chart>
  <c:txPr>
    <a:bodyPr/>
    <a:lstStyle/>
    <a:p>
      <a:pPr>
        <a:defRPr sz="1800"/>
      </a:pPr>
      <a:endParaRPr lang="it-IT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style val="38"/>
  <c:chart>
    <c:title>
      <c:tx>
        <c:rich>
          <a:bodyPr/>
          <a:lstStyle/>
          <a:p>
            <a:pPr>
              <a:defRPr/>
            </a:pPr>
            <a:r>
              <a:rPr lang="it-IT" sz="240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Tempi  di  calcolo</a:t>
            </a:r>
          </a:p>
        </c:rich>
      </c:tx>
      <c:layout/>
    </c:title>
    <c:view3D>
      <c:rAngAx val="1"/>
    </c:view3D>
    <c:plotArea>
      <c:layout/>
      <c:bar3DChart>
        <c:barDir val="bar"/>
        <c:grouping val="clustered"/>
        <c:ser>
          <c:idx val="0"/>
          <c:order val="0"/>
          <c:val>
            <c:numRef>
              <c:f>Foglio3!$A$1:$A$2</c:f>
              <c:numCache>
                <c:formatCode>General</c:formatCode>
                <c:ptCount val="2"/>
                <c:pt idx="0">
                  <c:v>25</c:v>
                </c:pt>
                <c:pt idx="1">
                  <c:v>77</c:v>
                </c:pt>
              </c:numCache>
            </c:numRef>
          </c:val>
        </c:ser>
        <c:shape val="cylinder"/>
        <c:axId val="63361024"/>
        <c:axId val="63362944"/>
        <c:axId val="0"/>
      </c:bar3DChart>
      <c:catAx>
        <c:axId val="63361024"/>
        <c:scaling>
          <c:orientation val="minMax"/>
        </c:scaling>
        <c:delete val="1"/>
        <c:axPos val="l"/>
        <c:majorTickMark val="none"/>
        <c:tickLblPos val="nextTo"/>
        <c:crossAx val="63362944"/>
        <c:crosses val="autoZero"/>
        <c:auto val="1"/>
        <c:lblAlgn val="ctr"/>
        <c:lblOffset val="100"/>
      </c:catAx>
      <c:valAx>
        <c:axId val="63362944"/>
        <c:scaling>
          <c:orientation val="minMax"/>
        </c:scaling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it-IT" sz="1400">
                    <a:effectLst/>
                  </a:rPr>
                  <a:t>Tempo in secondi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63361024"/>
        <c:crosses val="autoZero"/>
        <c:crossBetween val="between"/>
      </c:valAx>
    </c:plotArea>
    <c:plotVisOnly val="1"/>
  </c:chart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74A08C-EB14-49B1-9003-46229A9207B9}" type="doc">
      <dgm:prSet loTypeId="urn:microsoft.com/office/officeart/2005/8/layout/hierarchy2" loCatId="hierarchy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EF186909-7D2C-4635-9C57-990DE83BD7DE}">
      <dgm:prSet phldrT="[Testo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sz="1800" b="1" dirty="0" smtClean="0"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lgerian" pitchFamily="82" charset="0"/>
            </a:rPr>
            <a:t>campo di vista (</a:t>
          </a:r>
          <a:r>
            <a:rPr lang="it-IT" sz="1800" b="1" dirty="0" err="1" smtClean="0"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lgerian" pitchFamily="82" charset="0"/>
            </a:rPr>
            <a:t>F.O.V.</a:t>
          </a:r>
          <a:r>
            <a:rPr lang="it-IT" sz="1800" b="1" dirty="0" smtClean="0"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lgerian" pitchFamily="82" charset="0"/>
            </a:rPr>
            <a:t>) </a:t>
          </a:r>
          <a:r>
            <a:rPr lang="it-IT" sz="1800" b="1" i="1" u="sng" dirty="0" err="1" smtClean="0">
              <a:solidFill>
                <a:srgbClr val="FFFF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lgerian" pitchFamily="82" charset="0"/>
            </a:rPr>
            <a:t>field</a:t>
          </a:r>
          <a:r>
            <a:rPr lang="it-IT" sz="1800" b="1" i="1" u="sng" dirty="0" smtClean="0">
              <a:solidFill>
                <a:srgbClr val="FFFF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lgerian" pitchFamily="82" charset="0"/>
            </a:rPr>
            <a:t> </a:t>
          </a:r>
          <a:r>
            <a:rPr lang="it-IT" sz="1800" b="1" i="1" u="sng" dirty="0" err="1" smtClean="0">
              <a:solidFill>
                <a:srgbClr val="FFFF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lgerian" pitchFamily="82" charset="0"/>
            </a:rPr>
            <a:t>of</a:t>
          </a:r>
          <a:r>
            <a:rPr lang="it-IT" sz="1800" b="1" i="1" u="sng" dirty="0" smtClean="0">
              <a:solidFill>
                <a:srgbClr val="FFFF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lgerian" pitchFamily="82" charset="0"/>
            </a:rPr>
            <a:t> </a:t>
          </a:r>
          <a:r>
            <a:rPr lang="it-IT" sz="1800" b="1" i="1" u="sng" dirty="0" err="1" smtClean="0">
              <a:solidFill>
                <a:srgbClr val="FFFF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lgerian" pitchFamily="82" charset="0"/>
            </a:rPr>
            <a:t>view</a:t>
          </a:r>
          <a:endParaRPr lang="it-IT" sz="1800" b="1" i="1" u="sng" dirty="0">
            <a:solidFill>
              <a:srgbClr val="FFFF00"/>
            </a:solidFill>
            <a:effectLst>
              <a:glow rad="101600">
                <a:schemeClr val="accent2">
                  <a:satMod val="175000"/>
                  <a:alpha val="40000"/>
                </a:schemeClr>
              </a:glow>
              <a:outerShdw blurRad="60007" dist="310007" dir="7680000" sy="30000" kx="1300200" algn="ctr" rotWithShape="0">
                <a:prstClr val="black">
                  <a:alpha val="32000"/>
                </a:prstClr>
              </a:outerShdw>
            </a:effectLst>
            <a:latin typeface="Algerian" pitchFamily="82" charset="0"/>
          </a:endParaRPr>
        </a:p>
      </dgm:t>
    </dgm:pt>
    <dgm:pt modelId="{87ABF084-1EB3-4202-A634-48611A324A8B}" type="parTrans" cxnId="{6862694D-E555-4750-997B-C097AB39415C}">
      <dgm:prSet/>
      <dgm:spPr/>
      <dgm:t>
        <a:bodyPr/>
        <a:lstStyle/>
        <a:p>
          <a:endParaRPr lang="it-IT"/>
        </a:p>
      </dgm:t>
    </dgm:pt>
    <dgm:pt modelId="{6810D13E-9ED9-45DD-AE37-137563E1382D}" type="sibTrans" cxnId="{6862694D-E555-4750-997B-C097AB39415C}">
      <dgm:prSet/>
      <dgm:spPr/>
      <dgm:t>
        <a:bodyPr/>
        <a:lstStyle/>
        <a:p>
          <a:endParaRPr lang="it-IT"/>
        </a:p>
      </dgm:t>
    </dgm:pt>
    <dgm:pt modelId="{14C7D9E6-A8FD-4F3E-9E1E-8F7FC64D0BCE}">
      <dgm:prSet phldrT="[Testo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sz="1600" dirty="0" smtClean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Algerian" pitchFamily="82" charset="0"/>
            </a:rPr>
            <a:t>spaziatura tra i punti e la relativa densità</a:t>
          </a:r>
          <a:endParaRPr lang="it-IT" sz="1600" dirty="0"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  <a:latin typeface="Algerian" pitchFamily="82" charset="0"/>
          </a:endParaRPr>
        </a:p>
      </dgm:t>
    </dgm:pt>
    <dgm:pt modelId="{5C73E1DC-53CD-46AA-B45B-E7F92AC15F1B}" type="parTrans" cxnId="{6CCEB56A-EC66-4E65-A783-C7BA0AE9B4A4}">
      <dgm:prSet/>
      <dgm:spPr/>
      <dgm:t>
        <a:bodyPr/>
        <a:lstStyle/>
        <a:p>
          <a:endParaRPr lang="it-IT"/>
        </a:p>
      </dgm:t>
    </dgm:pt>
    <dgm:pt modelId="{A3CADB8A-98B8-4BC8-AD6D-4CC87E18232F}" type="sibTrans" cxnId="{6CCEB56A-EC66-4E65-A783-C7BA0AE9B4A4}">
      <dgm:prSet/>
      <dgm:spPr/>
      <dgm:t>
        <a:bodyPr/>
        <a:lstStyle/>
        <a:p>
          <a:endParaRPr lang="it-IT"/>
        </a:p>
      </dgm:t>
    </dgm:pt>
    <dgm:pt modelId="{D10B4276-F13A-4E64-88F8-97E996BCF051}">
      <dgm:prSet phldrT="[Testo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dirty="0" smtClean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Algerian" pitchFamily="82" charset="0"/>
            </a:rPr>
            <a:t>l'angolo di scanning e l'altezza di volo determinano la spaziatura lungo la normale di volo</a:t>
          </a:r>
          <a:endParaRPr lang="it-IT" dirty="0"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  <a:latin typeface="Algerian" pitchFamily="82" charset="0"/>
          </a:endParaRPr>
        </a:p>
      </dgm:t>
    </dgm:pt>
    <dgm:pt modelId="{CC90C12F-AE07-4EDD-A97F-6A6C7363B7E8}" type="parTrans" cxnId="{F2C39F3F-2D27-4383-938F-A3E72CD8A6E5}">
      <dgm:prSet/>
      <dgm:spPr/>
      <dgm:t>
        <a:bodyPr/>
        <a:lstStyle/>
        <a:p>
          <a:endParaRPr lang="it-IT"/>
        </a:p>
      </dgm:t>
    </dgm:pt>
    <dgm:pt modelId="{D4E1D7B0-E4C3-4D0A-A84D-49F05B741FF5}" type="sibTrans" cxnId="{F2C39F3F-2D27-4383-938F-A3E72CD8A6E5}">
      <dgm:prSet/>
      <dgm:spPr/>
      <dgm:t>
        <a:bodyPr/>
        <a:lstStyle/>
        <a:p>
          <a:endParaRPr lang="it-IT"/>
        </a:p>
      </dgm:t>
    </dgm:pt>
    <dgm:pt modelId="{9D7CB28E-5035-4A84-ACD7-28E7C04CB340}">
      <dgm:prSet phldrT="[Testo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sz="1600" dirty="0" smtClean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Algerian" pitchFamily="82" charset="0"/>
            </a:rPr>
            <a:t>frequenza della pulsazione</a:t>
          </a:r>
        </a:p>
        <a:p>
          <a:r>
            <a:rPr lang="it-IT" sz="1600" dirty="0" smtClean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Algerian" pitchFamily="82" charset="0"/>
            </a:rPr>
            <a:t> (</a:t>
          </a:r>
          <a:r>
            <a:rPr lang="it-IT" sz="1600" dirty="0" err="1" smtClean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Algerian" pitchFamily="82" charset="0"/>
            </a:rPr>
            <a:t>Pulse</a:t>
          </a:r>
          <a:r>
            <a:rPr lang="it-IT" sz="1600" dirty="0" smtClean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Algerian" pitchFamily="82" charset="0"/>
            </a:rPr>
            <a:t> Rate)</a:t>
          </a:r>
          <a:endParaRPr lang="it-IT" sz="1600" dirty="0"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  <a:latin typeface="Algerian" pitchFamily="82" charset="0"/>
          </a:endParaRPr>
        </a:p>
      </dgm:t>
    </dgm:pt>
    <dgm:pt modelId="{1B6F2F57-ABDE-4556-A4C3-7EB814ED2CE0}" type="parTrans" cxnId="{9F5905F5-9D51-44C4-B611-B591ED7937F4}">
      <dgm:prSet/>
      <dgm:spPr/>
      <dgm:t>
        <a:bodyPr/>
        <a:lstStyle/>
        <a:p>
          <a:endParaRPr lang="it-IT"/>
        </a:p>
      </dgm:t>
    </dgm:pt>
    <dgm:pt modelId="{0EBD4A78-F523-4B4C-A14B-ED4504FB736C}" type="sibTrans" cxnId="{9F5905F5-9D51-44C4-B611-B591ED7937F4}">
      <dgm:prSet/>
      <dgm:spPr/>
      <dgm:t>
        <a:bodyPr/>
        <a:lstStyle/>
        <a:p>
          <a:endParaRPr lang="it-IT"/>
        </a:p>
      </dgm:t>
    </dgm:pt>
    <dgm:pt modelId="{9607DE18-AC89-4D55-8EA4-B50DA5B16F1D}">
      <dgm:prSet phldrT="[Testo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dirty="0" smtClean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Algerian" pitchFamily="82" charset="0"/>
            </a:rPr>
            <a:t>impatto sull'altitudine massima di esercizio</a:t>
          </a:r>
          <a:endParaRPr lang="it-IT" dirty="0"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  <a:latin typeface="Algerian" pitchFamily="82" charset="0"/>
          </a:endParaRPr>
        </a:p>
      </dgm:t>
    </dgm:pt>
    <dgm:pt modelId="{3BDBD005-BF47-4A5C-A8C9-DA334BAA38BC}" type="parTrans" cxnId="{72B2AFAC-0440-4EBA-931E-6FC0CCCFD195}">
      <dgm:prSet/>
      <dgm:spPr/>
      <dgm:t>
        <a:bodyPr/>
        <a:lstStyle/>
        <a:p>
          <a:endParaRPr lang="it-IT"/>
        </a:p>
      </dgm:t>
    </dgm:pt>
    <dgm:pt modelId="{F83D8C34-4344-413F-8C9A-8DE74537618C}" type="sibTrans" cxnId="{72B2AFAC-0440-4EBA-931E-6FC0CCCFD195}">
      <dgm:prSet/>
      <dgm:spPr/>
      <dgm:t>
        <a:bodyPr/>
        <a:lstStyle/>
        <a:p>
          <a:endParaRPr lang="it-IT"/>
        </a:p>
      </dgm:t>
    </dgm:pt>
    <dgm:pt modelId="{CE41F7EC-1E12-4C08-88DC-89FBF063879E}">
      <dgm:prSet phldrT="[Testo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dirty="0" smtClean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Algerian" pitchFamily="82" charset="0"/>
            </a:rPr>
            <a:t>l'altezza e la velocità di volo determinano la spaziatura delle scansioni lungo la direzione di volo</a:t>
          </a:r>
          <a:endParaRPr lang="it-IT" dirty="0"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  <a:latin typeface="Algerian" pitchFamily="82" charset="0"/>
          </a:endParaRPr>
        </a:p>
      </dgm:t>
    </dgm:pt>
    <dgm:pt modelId="{5D3EBDC3-2E15-474A-BE5D-50763B6B9A3A}" type="parTrans" cxnId="{25343E8E-3748-4B50-9764-E1A1F870FAC0}">
      <dgm:prSet/>
      <dgm:spPr/>
      <dgm:t>
        <a:bodyPr/>
        <a:lstStyle/>
        <a:p>
          <a:endParaRPr lang="it-IT"/>
        </a:p>
      </dgm:t>
    </dgm:pt>
    <dgm:pt modelId="{302951A2-3394-4EEE-B80C-98177FB6B6FF}" type="sibTrans" cxnId="{25343E8E-3748-4B50-9764-E1A1F870FAC0}">
      <dgm:prSet/>
      <dgm:spPr/>
      <dgm:t>
        <a:bodyPr/>
        <a:lstStyle/>
        <a:p>
          <a:endParaRPr lang="it-IT"/>
        </a:p>
      </dgm:t>
    </dgm:pt>
    <dgm:pt modelId="{CF53B925-6B1E-4B30-A587-02EE57190E5A}" type="pres">
      <dgm:prSet presAssocID="{D274A08C-EB14-49B1-9003-46229A9207B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33B137C-4638-4841-8850-9B3094A287C6}" type="pres">
      <dgm:prSet presAssocID="{EF186909-7D2C-4635-9C57-990DE83BD7DE}" presName="root1" presStyleCnt="0"/>
      <dgm:spPr/>
    </dgm:pt>
    <dgm:pt modelId="{75B12E34-4D58-42D4-864B-D6B6C2841E4A}" type="pres">
      <dgm:prSet presAssocID="{EF186909-7D2C-4635-9C57-990DE83BD7DE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54C9FAC-FF09-4688-B4EA-7EC1E83B497A}" type="pres">
      <dgm:prSet presAssocID="{EF186909-7D2C-4635-9C57-990DE83BD7DE}" presName="level2hierChild" presStyleCnt="0"/>
      <dgm:spPr/>
    </dgm:pt>
    <dgm:pt modelId="{0B509843-4312-4A74-8D97-B667E35257DE}" type="pres">
      <dgm:prSet presAssocID="{5C73E1DC-53CD-46AA-B45B-E7F92AC15F1B}" presName="conn2-1" presStyleLbl="parChTrans1D2" presStyleIdx="0" presStyleCnt="2"/>
      <dgm:spPr/>
      <dgm:t>
        <a:bodyPr/>
        <a:lstStyle/>
        <a:p>
          <a:endParaRPr lang="it-IT"/>
        </a:p>
      </dgm:t>
    </dgm:pt>
    <dgm:pt modelId="{041074B5-B4D6-4BE9-99E0-CD6100E814DE}" type="pres">
      <dgm:prSet presAssocID="{5C73E1DC-53CD-46AA-B45B-E7F92AC15F1B}" presName="connTx" presStyleLbl="parChTrans1D2" presStyleIdx="0" presStyleCnt="2"/>
      <dgm:spPr/>
      <dgm:t>
        <a:bodyPr/>
        <a:lstStyle/>
        <a:p>
          <a:endParaRPr lang="it-IT"/>
        </a:p>
      </dgm:t>
    </dgm:pt>
    <dgm:pt modelId="{E850C4A6-1B7E-41A5-8A8D-7ACF6710576C}" type="pres">
      <dgm:prSet presAssocID="{14C7D9E6-A8FD-4F3E-9E1E-8F7FC64D0BCE}" presName="root2" presStyleCnt="0"/>
      <dgm:spPr/>
    </dgm:pt>
    <dgm:pt modelId="{5349D0E7-297F-4B4F-A184-96CB4020A409}" type="pres">
      <dgm:prSet presAssocID="{14C7D9E6-A8FD-4F3E-9E1E-8F7FC64D0BCE}" presName="LevelTwoTextNode" presStyleLbl="node2" presStyleIdx="0" presStyleCnt="2" custLinFactNeighborX="2033" custLinFactNeighborY="-2151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18BEDE54-AFA1-40F0-93D9-9478E77B92E7}" type="pres">
      <dgm:prSet presAssocID="{14C7D9E6-A8FD-4F3E-9E1E-8F7FC64D0BCE}" presName="level3hierChild" presStyleCnt="0"/>
      <dgm:spPr/>
    </dgm:pt>
    <dgm:pt modelId="{52BF52C2-EBE6-4FDC-9AF4-E395EB0DE79D}" type="pres">
      <dgm:prSet presAssocID="{CC90C12F-AE07-4EDD-A97F-6A6C7363B7E8}" presName="conn2-1" presStyleLbl="parChTrans1D3" presStyleIdx="0" presStyleCnt="3"/>
      <dgm:spPr/>
      <dgm:t>
        <a:bodyPr/>
        <a:lstStyle/>
        <a:p>
          <a:endParaRPr lang="it-IT"/>
        </a:p>
      </dgm:t>
    </dgm:pt>
    <dgm:pt modelId="{D0CFF7D5-5F7F-4B8A-B202-6DDAC43AAEE7}" type="pres">
      <dgm:prSet presAssocID="{CC90C12F-AE07-4EDD-A97F-6A6C7363B7E8}" presName="connTx" presStyleLbl="parChTrans1D3" presStyleIdx="0" presStyleCnt="3"/>
      <dgm:spPr/>
      <dgm:t>
        <a:bodyPr/>
        <a:lstStyle/>
        <a:p>
          <a:endParaRPr lang="it-IT"/>
        </a:p>
      </dgm:t>
    </dgm:pt>
    <dgm:pt modelId="{C74525EB-1DCB-4A46-82A4-B5C4D8A39306}" type="pres">
      <dgm:prSet presAssocID="{D10B4276-F13A-4E64-88F8-97E996BCF051}" presName="root2" presStyleCnt="0"/>
      <dgm:spPr/>
    </dgm:pt>
    <dgm:pt modelId="{5CCF0239-5B4A-4B97-BF48-05D4907C4920}" type="pres">
      <dgm:prSet presAssocID="{D10B4276-F13A-4E64-88F8-97E996BCF051}" presName="LevelTwoTextNode" presStyleLbl="node3" presStyleIdx="0" presStyleCnt="3" custLinFactNeighborX="975" custLinFactNeighborY="-50027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8A9FA5-515C-4BE4-B0EA-1E28A3B66157}" type="pres">
      <dgm:prSet presAssocID="{D10B4276-F13A-4E64-88F8-97E996BCF051}" presName="level3hierChild" presStyleCnt="0"/>
      <dgm:spPr/>
    </dgm:pt>
    <dgm:pt modelId="{82A259F6-69B6-494A-96F6-80858CD4D42A}" type="pres">
      <dgm:prSet presAssocID="{5D3EBDC3-2E15-474A-BE5D-50763B6B9A3A}" presName="conn2-1" presStyleLbl="parChTrans1D3" presStyleIdx="1" presStyleCnt="3"/>
      <dgm:spPr/>
      <dgm:t>
        <a:bodyPr/>
        <a:lstStyle/>
        <a:p>
          <a:endParaRPr lang="it-IT"/>
        </a:p>
      </dgm:t>
    </dgm:pt>
    <dgm:pt modelId="{E0F3C0D3-72E4-4C15-8483-F25D684D8EA9}" type="pres">
      <dgm:prSet presAssocID="{5D3EBDC3-2E15-474A-BE5D-50763B6B9A3A}" presName="connTx" presStyleLbl="parChTrans1D3" presStyleIdx="1" presStyleCnt="3"/>
      <dgm:spPr/>
      <dgm:t>
        <a:bodyPr/>
        <a:lstStyle/>
        <a:p>
          <a:endParaRPr lang="it-IT"/>
        </a:p>
      </dgm:t>
    </dgm:pt>
    <dgm:pt modelId="{1887439B-C750-476E-9403-D0A6B5CFA8D1}" type="pres">
      <dgm:prSet presAssocID="{CE41F7EC-1E12-4C08-88DC-89FBF063879E}" presName="root2" presStyleCnt="0"/>
      <dgm:spPr/>
    </dgm:pt>
    <dgm:pt modelId="{0168AAB5-820F-49BF-829B-1CAD78AAE893}" type="pres">
      <dgm:prSet presAssocID="{CE41F7EC-1E12-4C08-88DC-89FBF063879E}" presName="LevelTwoTextNode" presStyleLbl="node3" presStyleIdx="1" presStyleCnt="3" custLinFactNeighborX="-2334" custLinFactNeighborY="-623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1862F2-44D9-43F1-93B7-7EE6D0C4E5CA}" type="pres">
      <dgm:prSet presAssocID="{CE41F7EC-1E12-4C08-88DC-89FBF063879E}" presName="level3hierChild" presStyleCnt="0"/>
      <dgm:spPr/>
    </dgm:pt>
    <dgm:pt modelId="{4DDDD185-E7CC-431B-BF68-1FFE0CA3F5E2}" type="pres">
      <dgm:prSet presAssocID="{1B6F2F57-ABDE-4556-A4C3-7EB814ED2CE0}" presName="conn2-1" presStyleLbl="parChTrans1D2" presStyleIdx="1" presStyleCnt="2"/>
      <dgm:spPr/>
      <dgm:t>
        <a:bodyPr/>
        <a:lstStyle/>
        <a:p>
          <a:endParaRPr lang="it-IT"/>
        </a:p>
      </dgm:t>
    </dgm:pt>
    <dgm:pt modelId="{A409A417-791E-4E5A-BBDB-CDE92812C0B6}" type="pres">
      <dgm:prSet presAssocID="{1B6F2F57-ABDE-4556-A4C3-7EB814ED2CE0}" presName="connTx" presStyleLbl="parChTrans1D2" presStyleIdx="1" presStyleCnt="2"/>
      <dgm:spPr/>
      <dgm:t>
        <a:bodyPr/>
        <a:lstStyle/>
        <a:p>
          <a:endParaRPr lang="it-IT"/>
        </a:p>
      </dgm:t>
    </dgm:pt>
    <dgm:pt modelId="{6A0FB6EE-6D28-4D17-99DC-598DA19240AA}" type="pres">
      <dgm:prSet presAssocID="{9D7CB28E-5035-4A84-ACD7-28E7C04CB340}" presName="root2" presStyleCnt="0"/>
      <dgm:spPr/>
    </dgm:pt>
    <dgm:pt modelId="{FA05566F-BC7B-4333-9E11-EBD471663D23}" type="pres">
      <dgm:prSet presAssocID="{9D7CB28E-5035-4A84-ACD7-28E7C04CB340}" presName="LevelTwoTextNode" presStyleLbl="node2" presStyleIdx="1" presStyleCnt="2" custLinFactNeighborX="698" custLinFactNeighborY="2583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943200A7-E02B-428D-A3C3-36CB789CD097}" type="pres">
      <dgm:prSet presAssocID="{9D7CB28E-5035-4A84-ACD7-28E7C04CB340}" presName="level3hierChild" presStyleCnt="0"/>
      <dgm:spPr/>
    </dgm:pt>
    <dgm:pt modelId="{21B0AF12-6CD6-44FE-ABD5-077C3C92D5D5}" type="pres">
      <dgm:prSet presAssocID="{3BDBD005-BF47-4A5C-A8C9-DA334BAA38BC}" presName="conn2-1" presStyleLbl="parChTrans1D3" presStyleIdx="2" presStyleCnt="3"/>
      <dgm:spPr/>
      <dgm:t>
        <a:bodyPr/>
        <a:lstStyle/>
        <a:p>
          <a:endParaRPr lang="it-IT"/>
        </a:p>
      </dgm:t>
    </dgm:pt>
    <dgm:pt modelId="{ABE63FF2-C5E7-4D4A-8BBC-ED173549ABAE}" type="pres">
      <dgm:prSet presAssocID="{3BDBD005-BF47-4A5C-A8C9-DA334BAA38BC}" presName="connTx" presStyleLbl="parChTrans1D3" presStyleIdx="2" presStyleCnt="3"/>
      <dgm:spPr/>
      <dgm:t>
        <a:bodyPr/>
        <a:lstStyle/>
        <a:p>
          <a:endParaRPr lang="it-IT"/>
        </a:p>
      </dgm:t>
    </dgm:pt>
    <dgm:pt modelId="{3B350AB7-7642-42AC-997F-260C6B0A0E7F}" type="pres">
      <dgm:prSet presAssocID="{9607DE18-AC89-4D55-8EA4-B50DA5B16F1D}" presName="root2" presStyleCnt="0"/>
      <dgm:spPr/>
    </dgm:pt>
    <dgm:pt modelId="{FE9876EB-5779-4922-801B-9F4D3EE561B0}" type="pres">
      <dgm:prSet presAssocID="{9607DE18-AC89-4D55-8EA4-B50DA5B16F1D}" presName="LevelTwoTextNode" presStyleLbl="node3" presStyleIdx="2" presStyleCnt="3" custLinFactNeighborX="-2334" custLinFactNeighborY="2432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2711383C-B103-40A0-A8AF-83818D682ADC}" type="pres">
      <dgm:prSet presAssocID="{9607DE18-AC89-4D55-8EA4-B50DA5B16F1D}" presName="level3hierChild" presStyleCnt="0"/>
      <dgm:spPr/>
    </dgm:pt>
  </dgm:ptLst>
  <dgm:cxnLst>
    <dgm:cxn modelId="{6862694D-E555-4750-997B-C097AB39415C}" srcId="{D274A08C-EB14-49B1-9003-46229A9207B9}" destId="{EF186909-7D2C-4635-9C57-990DE83BD7DE}" srcOrd="0" destOrd="0" parTransId="{87ABF084-1EB3-4202-A634-48611A324A8B}" sibTransId="{6810D13E-9ED9-45DD-AE37-137563E1382D}"/>
    <dgm:cxn modelId="{9AF2429A-CA4F-4E88-A534-9A7D23B9A49C}" type="presOf" srcId="{9D7CB28E-5035-4A84-ACD7-28E7C04CB340}" destId="{FA05566F-BC7B-4333-9E11-EBD471663D23}" srcOrd="0" destOrd="0" presId="urn:microsoft.com/office/officeart/2005/8/layout/hierarchy2"/>
    <dgm:cxn modelId="{166D2C05-D8F9-473F-8589-F8FF9CED220F}" type="presOf" srcId="{5C73E1DC-53CD-46AA-B45B-E7F92AC15F1B}" destId="{0B509843-4312-4A74-8D97-B667E35257DE}" srcOrd="0" destOrd="0" presId="urn:microsoft.com/office/officeart/2005/8/layout/hierarchy2"/>
    <dgm:cxn modelId="{29FEA68E-81BF-4D28-B600-95AAA3C1D2D4}" type="presOf" srcId="{3BDBD005-BF47-4A5C-A8C9-DA334BAA38BC}" destId="{ABE63FF2-C5E7-4D4A-8BBC-ED173549ABAE}" srcOrd="1" destOrd="0" presId="urn:microsoft.com/office/officeart/2005/8/layout/hierarchy2"/>
    <dgm:cxn modelId="{723939DE-FFED-46AD-9BFE-2512BAF657DC}" type="presOf" srcId="{CC90C12F-AE07-4EDD-A97F-6A6C7363B7E8}" destId="{D0CFF7D5-5F7F-4B8A-B202-6DDAC43AAEE7}" srcOrd="1" destOrd="0" presId="urn:microsoft.com/office/officeart/2005/8/layout/hierarchy2"/>
    <dgm:cxn modelId="{5B32DC27-0DD9-45C6-8ED2-B5C07A876163}" type="presOf" srcId="{CC90C12F-AE07-4EDD-A97F-6A6C7363B7E8}" destId="{52BF52C2-EBE6-4FDC-9AF4-E395EB0DE79D}" srcOrd="0" destOrd="0" presId="urn:microsoft.com/office/officeart/2005/8/layout/hierarchy2"/>
    <dgm:cxn modelId="{CEFFF6A8-8994-4979-9856-87C4647FE3B5}" type="presOf" srcId="{9607DE18-AC89-4D55-8EA4-B50DA5B16F1D}" destId="{FE9876EB-5779-4922-801B-9F4D3EE561B0}" srcOrd="0" destOrd="0" presId="urn:microsoft.com/office/officeart/2005/8/layout/hierarchy2"/>
    <dgm:cxn modelId="{E40EBFC9-ECF8-4376-B6C9-A424EE928C48}" type="presOf" srcId="{5C73E1DC-53CD-46AA-B45B-E7F92AC15F1B}" destId="{041074B5-B4D6-4BE9-99E0-CD6100E814DE}" srcOrd="1" destOrd="0" presId="urn:microsoft.com/office/officeart/2005/8/layout/hierarchy2"/>
    <dgm:cxn modelId="{F80D08C8-D8B9-4DFF-9971-883C9B0EBC1C}" type="presOf" srcId="{5D3EBDC3-2E15-474A-BE5D-50763B6B9A3A}" destId="{82A259F6-69B6-494A-96F6-80858CD4D42A}" srcOrd="0" destOrd="0" presId="urn:microsoft.com/office/officeart/2005/8/layout/hierarchy2"/>
    <dgm:cxn modelId="{17D2AF64-961A-4C46-93C7-20D0602F24E3}" type="presOf" srcId="{3BDBD005-BF47-4A5C-A8C9-DA334BAA38BC}" destId="{21B0AF12-6CD6-44FE-ABD5-077C3C92D5D5}" srcOrd="0" destOrd="0" presId="urn:microsoft.com/office/officeart/2005/8/layout/hierarchy2"/>
    <dgm:cxn modelId="{C37930B8-19DF-4F59-BEA0-3007A7EE23BC}" type="presOf" srcId="{CE41F7EC-1E12-4C08-88DC-89FBF063879E}" destId="{0168AAB5-820F-49BF-829B-1CAD78AAE893}" srcOrd="0" destOrd="0" presId="urn:microsoft.com/office/officeart/2005/8/layout/hierarchy2"/>
    <dgm:cxn modelId="{32788D1D-83BD-4A1B-8411-0152ADC9A050}" type="presOf" srcId="{1B6F2F57-ABDE-4556-A4C3-7EB814ED2CE0}" destId="{A409A417-791E-4E5A-BBDB-CDE92812C0B6}" srcOrd="1" destOrd="0" presId="urn:microsoft.com/office/officeart/2005/8/layout/hierarchy2"/>
    <dgm:cxn modelId="{9F5905F5-9D51-44C4-B611-B591ED7937F4}" srcId="{EF186909-7D2C-4635-9C57-990DE83BD7DE}" destId="{9D7CB28E-5035-4A84-ACD7-28E7C04CB340}" srcOrd="1" destOrd="0" parTransId="{1B6F2F57-ABDE-4556-A4C3-7EB814ED2CE0}" sibTransId="{0EBD4A78-F523-4B4C-A14B-ED4504FB736C}"/>
    <dgm:cxn modelId="{F2C39F3F-2D27-4383-938F-A3E72CD8A6E5}" srcId="{14C7D9E6-A8FD-4F3E-9E1E-8F7FC64D0BCE}" destId="{D10B4276-F13A-4E64-88F8-97E996BCF051}" srcOrd="0" destOrd="0" parTransId="{CC90C12F-AE07-4EDD-A97F-6A6C7363B7E8}" sibTransId="{D4E1D7B0-E4C3-4D0A-A84D-49F05B741FF5}"/>
    <dgm:cxn modelId="{8F37720F-60BC-4CE6-B2C7-4FD4AA31F1DB}" type="presOf" srcId="{5D3EBDC3-2E15-474A-BE5D-50763B6B9A3A}" destId="{E0F3C0D3-72E4-4C15-8483-F25D684D8EA9}" srcOrd="1" destOrd="0" presId="urn:microsoft.com/office/officeart/2005/8/layout/hierarchy2"/>
    <dgm:cxn modelId="{72B2AFAC-0440-4EBA-931E-6FC0CCCFD195}" srcId="{9D7CB28E-5035-4A84-ACD7-28E7C04CB340}" destId="{9607DE18-AC89-4D55-8EA4-B50DA5B16F1D}" srcOrd="0" destOrd="0" parTransId="{3BDBD005-BF47-4A5C-A8C9-DA334BAA38BC}" sibTransId="{F83D8C34-4344-413F-8C9A-8DE74537618C}"/>
    <dgm:cxn modelId="{BF473631-7039-49A8-892B-21871B3530D0}" type="presOf" srcId="{D274A08C-EB14-49B1-9003-46229A9207B9}" destId="{CF53B925-6B1E-4B30-A587-02EE57190E5A}" srcOrd="0" destOrd="0" presId="urn:microsoft.com/office/officeart/2005/8/layout/hierarchy2"/>
    <dgm:cxn modelId="{0348A488-6D5D-482D-A8CC-F85C39E401E7}" type="presOf" srcId="{EF186909-7D2C-4635-9C57-990DE83BD7DE}" destId="{75B12E34-4D58-42D4-864B-D6B6C2841E4A}" srcOrd="0" destOrd="0" presId="urn:microsoft.com/office/officeart/2005/8/layout/hierarchy2"/>
    <dgm:cxn modelId="{6E02AC64-1E09-446C-8793-FC6296DC7E78}" type="presOf" srcId="{1B6F2F57-ABDE-4556-A4C3-7EB814ED2CE0}" destId="{4DDDD185-E7CC-431B-BF68-1FFE0CA3F5E2}" srcOrd="0" destOrd="0" presId="urn:microsoft.com/office/officeart/2005/8/layout/hierarchy2"/>
    <dgm:cxn modelId="{6CCEB56A-EC66-4E65-A783-C7BA0AE9B4A4}" srcId="{EF186909-7D2C-4635-9C57-990DE83BD7DE}" destId="{14C7D9E6-A8FD-4F3E-9E1E-8F7FC64D0BCE}" srcOrd="0" destOrd="0" parTransId="{5C73E1DC-53CD-46AA-B45B-E7F92AC15F1B}" sibTransId="{A3CADB8A-98B8-4BC8-AD6D-4CC87E18232F}"/>
    <dgm:cxn modelId="{8795241B-FE63-44D6-BA83-FD55CFD3B9BE}" type="presOf" srcId="{14C7D9E6-A8FD-4F3E-9E1E-8F7FC64D0BCE}" destId="{5349D0E7-297F-4B4F-A184-96CB4020A409}" srcOrd="0" destOrd="0" presId="urn:microsoft.com/office/officeart/2005/8/layout/hierarchy2"/>
    <dgm:cxn modelId="{25343E8E-3748-4B50-9764-E1A1F870FAC0}" srcId="{14C7D9E6-A8FD-4F3E-9E1E-8F7FC64D0BCE}" destId="{CE41F7EC-1E12-4C08-88DC-89FBF063879E}" srcOrd="1" destOrd="0" parTransId="{5D3EBDC3-2E15-474A-BE5D-50763B6B9A3A}" sibTransId="{302951A2-3394-4EEE-B80C-98177FB6B6FF}"/>
    <dgm:cxn modelId="{47CCA1FA-6A0F-4911-B2E1-2FDF2F6F9488}" type="presOf" srcId="{D10B4276-F13A-4E64-88F8-97E996BCF051}" destId="{5CCF0239-5B4A-4B97-BF48-05D4907C4920}" srcOrd="0" destOrd="0" presId="urn:microsoft.com/office/officeart/2005/8/layout/hierarchy2"/>
    <dgm:cxn modelId="{45C4FABD-037C-433C-8B74-62F620B6CF5B}" type="presParOf" srcId="{CF53B925-6B1E-4B30-A587-02EE57190E5A}" destId="{B33B137C-4638-4841-8850-9B3094A287C6}" srcOrd="0" destOrd="0" presId="urn:microsoft.com/office/officeart/2005/8/layout/hierarchy2"/>
    <dgm:cxn modelId="{589FD5E2-9105-4ADD-B936-B913F18A0022}" type="presParOf" srcId="{B33B137C-4638-4841-8850-9B3094A287C6}" destId="{75B12E34-4D58-42D4-864B-D6B6C2841E4A}" srcOrd="0" destOrd="0" presId="urn:microsoft.com/office/officeart/2005/8/layout/hierarchy2"/>
    <dgm:cxn modelId="{F831861A-4428-465F-82C3-71A91887567C}" type="presParOf" srcId="{B33B137C-4638-4841-8850-9B3094A287C6}" destId="{F54C9FAC-FF09-4688-B4EA-7EC1E83B497A}" srcOrd="1" destOrd="0" presId="urn:microsoft.com/office/officeart/2005/8/layout/hierarchy2"/>
    <dgm:cxn modelId="{62CD4463-FE07-450F-9B14-A1C8A7DBE2C8}" type="presParOf" srcId="{F54C9FAC-FF09-4688-B4EA-7EC1E83B497A}" destId="{0B509843-4312-4A74-8D97-B667E35257DE}" srcOrd="0" destOrd="0" presId="urn:microsoft.com/office/officeart/2005/8/layout/hierarchy2"/>
    <dgm:cxn modelId="{CF061990-62BD-44FB-A456-B307BFD79D1B}" type="presParOf" srcId="{0B509843-4312-4A74-8D97-B667E35257DE}" destId="{041074B5-B4D6-4BE9-99E0-CD6100E814DE}" srcOrd="0" destOrd="0" presId="urn:microsoft.com/office/officeart/2005/8/layout/hierarchy2"/>
    <dgm:cxn modelId="{98F731F4-98F3-45F1-8577-9A789C9EFD4D}" type="presParOf" srcId="{F54C9FAC-FF09-4688-B4EA-7EC1E83B497A}" destId="{E850C4A6-1B7E-41A5-8A8D-7ACF6710576C}" srcOrd="1" destOrd="0" presId="urn:microsoft.com/office/officeart/2005/8/layout/hierarchy2"/>
    <dgm:cxn modelId="{448784BA-48F8-4C13-BCA5-3DCDCE7C87E0}" type="presParOf" srcId="{E850C4A6-1B7E-41A5-8A8D-7ACF6710576C}" destId="{5349D0E7-297F-4B4F-A184-96CB4020A409}" srcOrd="0" destOrd="0" presId="urn:microsoft.com/office/officeart/2005/8/layout/hierarchy2"/>
    <dgm:cxn modelId="{9F8D3E23-AD17-47B0-A627-E6D08180C199}" type="presParOf" srcId="{E850C4A6-1B7E-41A5-8A8D-7ACF6710576C}" destId="{18BEDE54-AFA1-40F0-93D9-9478E77B92E7}" srcOrd="1" destOrd="0" presId="urn:microsoft.com/office/officeart/2005/8/layout/hierarchy2"/>
    <dgm:cxn modelId="{E5220DA3-55CB-4552-949B-9E8257729046}" type="presParOf" srcId="{18BEDE54-AFA1-40F0-93D9-9478E77B92E7}" destId="{52BF52C2-EBE6-4FDC-9AF4-E395EB0DE79D}" srcOrd="0" destOrd="0" presId="urn:microsoft.com/office/officeart/2005/8/layout/hierarchy2"/>
    <dgm:cxn modelId="{DA346BB7-71BD-4A9F-BB1A-9C883D2B6F32}" type="presParOf" srcId="{52BF52C2-EBE6-4FDC-9AF4-E395EB0DE79D}" destId="{D0CFF7D5-5F7F-4B8A-B202-6DDAC43AAEE7}" srcOrd="0" destOrd="0" presId="urn:microsoft.com/office/officeart/2005/8/layout/hierarchy2"/>
    <dgm:cxn modelId="{DE1EAEB6-0E77-4594-8E03-1EBFDA7D2C83}" type="presParOf" srcId="{18BEDE54-AFA1-40F0-93D9-9478E77B92E7}" destId="{C74525EB-1DCB-4A46-82A4-B5C4D8A39306}" srcOrd="1" destOrd="0" presId="urn:microsoft.com/office/officeart/2005/8/layout/hierarchy2"/>
    <dgm:cxn modelId="{C394EB0D-0F3A-41E0-8EB0-F99541DD5F15}" type="presParOf" srcId="{C74525EB-1DCB-4A46-82A4-B5C4D8A39306}" destId="{5CCF0239-5B4A-4B97-BF48-05D4907C4920}" srcOrd="0" destOrd="0" presId="urn:microsoft.com/office/officeart/2005/8/layout/hierarchy2"/>
    <dgm:cxn modelId="{B6F81007-918E-45C6-ACF3-4F6E64518AAC}" type="presParOf" srcId="{C74525EB-1DCB-4A46-82A4-B5C4D8A39306}" destId="{308A9FA5-515C-4BE4-B0EA-1E28A3B66157}" srcOrd="1" destOrd="0" presId="urn:microsoft.com/office/officeart/2005/8/layout/hierarchy2"/>
    <dgm:cxn modelId="{AE3D9F4F-15F9-474B-ACC3-71BF1B5609C9}" type="presParOf" srcId="{18BEDE54-AFA1-40F0-93D9-9478E77B92E7}" destId="{82A259F6-69B6-494A-96F6-80858CD4D42A}" srcOrd="2" destOrd="0" presId="urn:microsoft.com/office/officeart/2005/8/layout/hierarchy2"/>
    <dgm:cxn modelId="{4F9DCCCD-7149-4C6E-B6D1-7F1D9D83408B}" type="presParOf" srcId="{82A259F6-69B6-494A-96F6-80858CD4D42A}" destId="{E0F3C0D3-72E4-4C15-8483-F25D684D8EA9}" srcOrd="0" destOrd="0" presId="urn:microsoft.com/office/officeart/2005/8/layout/hierarchy2"/>
    <dgm:cxn modelId="{5A89BECC-782C-4AF0-9DAB-F79177DA7E37}" type="presParOf" srcId="{18BEDE54-AFA1-40F0-93D9-9478E77B92E7}" destId="{1887439B-C750-476E-9403-D0A6B5CFA8D1}" srcOrd="3" destOrd="0" presId="urn:microsoft.com/office/officeart/2005/8/layout/hierarchy2"/>
    <dgm:cxn modelId="{7660A30A-6969-4285-A51C-F2FBF0AC0E51}" type="presParOf" srcId="{1887439B-C750-476E-9403-D0A6B5CFA8D1}" destId="{0168AAB5-820F-49BF-829B-1CAD78AAE893}" srcOrd="0" destOrd="0" presId="urn:microsoft.com/office/officeart/2005/8/layout/hierarchy2"/>
    <dgm:cxn modelId="{F9474149-D2C1-4283-99D3-6B40042B41E3}" type="presParOf" srcId="{1887439B-C750-476E-9403-D0A6B5CFA8D1}" destId="{3D1862F2-44D9-43F1-93B7-7EE6D0C4E5CA}" srcOrd="1" destOrd="0" presId="urn:microsoft.com/office/officeart/2005/8/layout/hierarchy2"/>
    <dgm:cxn modelId="{0A7D2C04-564B-4820-BD04-D669567CF2B1}" type="presParOf" srcId="{F54C9FAC-FF09-4688-B4EA-7EC1E83B497A}" destId="{4DDDD185-E7CC-431B-BF68-1FFE0CA3F5E2}" srcOrd="2" destOrd="0" presId="urn:microsoft.com/office/officeart/2005/8/layout/hierarchy2"/>
    <dgm:cxn modelId="{93BAEFA8-A944-410B-B70E-CAF4F67FAB11}" type="presParOf" srcId="{4DDDD185-E7CC-431B-BF68-1FFE0CA3F5E2}" destId="{A409A417-791E-4E5A-BBDB-CDE92812C0B6}" srcOrd="0" destOrd="0" presId="urn:microsoft.com/office/officeart/2005/8/layout/hierarchy2"/>
    <dgm:cxn modelId="{CE18DC64-187D-4B08-B27B-7D841F947957}" type="presParOf" srcId="{F54C9FAC-FF09-4688-B4EA-7EC1E83B497A}" destId="{6A0FB6EE-6D28-4D17-99DC-598DA19240AA}" srcOrd="3" destOrd="0" presId="urn:microsoft.com/office/officeart/2005/8/layout/hierarchy2"/>
    <dgm:cxn modelId="{7B6B6E1C-7AE3-46CA-8008-A2B9FC6D043D}" type="presParOf" srcId="{6A0FB6EE-6D28-4D17-99DC-598DA19240AA}" destId="{FA05566F-BC7B-4333-9E11-EBD471663D23}" srcOrd="0" destOrd="0" presId="urn:microsoft.com/office/officeart/2005/8/layout/hierarchy2"/>
    <dgm:cxn modelId="{30046A77-7238-4591-A40B-4E59FF6C77D1}" type="presParOf" srcId="{6A0FB6EE-6D28-4D17-99DC-598DA19240AA}" destId="{943200A7-E02B-428D-A3C3-36CB789CD097}" srcOrd="1" destOrd="0" presId="urn:microsoft.com/office/officeart/2005/8/layout/hierarchy2"/>
    <dgm:cxn modelId="{103E9935-3A0C-4562-A90B-D0C863998F12}" type="presParOf" srcId="{943200A7-E02B-428D-A3C3-36CB789CD097}" destId="{21B0AF12-6CD6-44FE-ABD5-077C3C92D5D5}" srcOrd="0" destOrd="0" presId="urn:microsoft.com/office/officeart/2005/8/layout/hierarchy2"/>
    <dgm:cxn modelId="{784718AF-B711-479C-AAF2-0714FBBF990A}" type="presParOf" srcId="{21B0AF12-6CD6-44FE-ABD5-077C3C92D5D5}" destId="{ABE63FF2-C5E7-4D4A-8BBC-ED173549ABAE}" srcOrd="0" destOrd="0" presId="urn:microsoft.com/office/officeart/2005/8/layout/hierarchy2"/>
    <dgm:cxn modelId="{6C7E8A7F-7008-4A36-870E-DEE847580D7D}" type="presParOf" srcId="{943200A7-E02B-428D-A3C3-36CB789CD097}" destId="{3B350AB7-7642-42AC-997F-260C6B0A0E7F}" srcOrd="1" destOrd="0" presId="urn:microsoft.com/office/officeart/2005/8/layout/hierarchy2"/>
    <dgm:cxn modelId="{580B6BA9-A76E-4C9F-80E2-A3B3E1F51D0B}" type="presParOf" srcId="{3B350AB7-7642-42AC-997F-260C6B0A0E7F}" destId="{FE9876EB-5779-4922-801B-9F4D3EE561B0}" srcOrd="0" destOrd="0" presId="urn:microsoft.com/office/officeart/2005/8/layout/hierarchy2"/>
    <dgm:cxn modelId="{7A428507-1253-4E03-9AE7-88DB4260D8EC}" type="presParOf" srcId="{3B350AB7-7642-42AC-997F-260C6B0A0E7F}" destId="{2711383C-B103-40A0-A8AF-83818D682ADC}" srcOrd="1" destOrd="0" presId="urn:microsoft.com/office/officeart/2005/8/layout/hierarchy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0.13148</cdr:x>
      <cdr:y>0.14739</cdr:y>
    </cdr:from>
    <cdr:to>
      <cdr:x>0.38432</cdr:x>
      <cdr:y>0.28172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990601" y="752475"/>
          <a:ext cx="1905000" cy="685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it-IT" sz="1100"/>
        </a:p>
      </cdr:txBody>
    </cdr:sp>
  </cdr:relSizeAnchor>
  <cdr:relSizeAnchor xmlns:cdr="http://schemas.openxmlformats.org/drawingml/2006/chartDrawing">
    <cdr:from>
      <cdr:x>0.71049</cdr:x>
      <cdr:y>0.6847</cdr:y>
    </cdr:from>
    <cdr:to>
      <cdr:x>0.73325</cdr:x>
      <cdr:y>0.72201</cdr:y>
    </cdr:to>
    <cdr:sp macro="" textlink="">
      <cdr:nvSpPr>
        <cdr:cNvPr id="3" name="Ordinamento 2"/>
        <cdr:cNvSpPr/>
      </cdr:nvSpPr>
      <cdr:spPr>
        <a:xfrm xmlns:a="http://schemas.openxmlformats.org/drawingml/2006/main">
          <a:off x="5353051" y="3495675"/>
          <a:ext cx="171450" cy="190500"/>
        </a:xfrm>
        <a:prstGeom xmlns:a="http://schemas.openxmlformats.org/drawingml/2006/main" prst="flowChartSort">
          <a:avLst/>
        </a:prstGeom>
      </cdr:spPr>
      <cdr:style>
        <a:lnRef xmlns:a="http://schemas.openxmlformats.org/drawingml/2006/main" idx="0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3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it-IT"/>
        </a:p>
      </cdr:txBody>
    </cdr:sp>
  </cdr:relSizeAnchor>
  <cdr:relSizeAnchor xmlns:cdr="http://schemas.openxmlformats.org/drawingml/2006/chartDrawing">
    <cdr:from>
      <cdr:x>0.73704</cdr:x>
      <cdr:y>0.66978</cdr:y>
    </cdr:from>
    <cdr:to>
      <cdr:x>0.96713</cdr:x>
      <cdr:y>0.73507</cdr:y>
    </cdr:to>
    <cdr:sp macro="" textlink="">
      <cdr:nvSpPr>
        <cdr:cNvPr id="4" name="CasellaDiTesto 3"/>
        <cdr:cNvSpPr txBox="1"/>
      </cdr:nvSpPr>
      <cdr:spPr>
        <a:xfrm xmlns:a="http://schemas.openxmlformats.org/drawingml/2006/main">
          <a:off x="5553076" y="3419475"/>
          <a:ext cx="1733550" cy="3333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it-IT" sz="1600" b="1">
              <a:solidFill>
                <a:srgbClr val="0070C0"/>
              </a:solidFill>
            </a:rPr>
            <a:t>ExtractionBuilding</a:t>
          </a:r>
        </a:p>
      </cdr:txBody>
    </cdr:sp>
  </cdr:relSizeAnchor>
  <cdr:relSizeAnchor xmlns:cdr="http://schemas.openxmlformats.org/drawingml/2006/chartDrawing">
    <cdr:from>
      <cdr:x>0.73451</cdr:x>
      <cdr:y>0.77425</cdr:y>
    </cdr:from>
    <cdr:to>
      <cdr:x>0.9646</cdr:x>
      <cdr:y>0.83955</cdr:y>
    </cdr:to>
    <cdr:sp macro="" textlink="">
      <cdr:nvSpPr>
        <cdr:cNvPr id="5" name="CasellaDiTesto 1"/>
        <cdr:cNvSpPr txBox="1"/>
      </cdr:nvSpPr>
      <cdr:spPr>
        <a:xfrm xmlns:a="http://schemas.openxmlformats.org/drawingml/2006/main">
          <a:off x="5534025" y="3952875"/>
          <a:ext cx="1733550" cy="3333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1600" b="1">
              <a:solidFill>
                <a:srgbClr val="FF0000"/>
              </a:solidFill>
            </a:rPr>
            <a:t>Building</a:t>
          </a:r>
        </a:p>
      </cdr:txBody>
    </cdr:sp>
  </cdr:relSizeAnchor>
  <cdr:relSizeAnchor xmlns:cdr="http://schemas.openxmlformats.org/drawingml/2006/chartDrawing">
    <cdr:from>
      <cdr:x>0.71176</cdr:x>
      <cdr:y>0.78358</cdr:y>
    </cdr:from>
    <cdr:to>
      <cdr:x>0.73451</cdr:x>
      <cdr:y>0.8209</cdr:y>
    </cdr:to>
    <cdr:sp macro="" textlink="">
      <cdr:nvSpPr>
        <cdr:cNvPr id="6" name="Ordinamento 5"/>
        <cdr:cNvSpPr/>
      </cdr:nvSpPr>
      <cdr:spPr>
        <a:xfrm xmlns:a="http://schemas.openxmlformats.org/drawingml/2006/main">
          <a:off x="5362575" y="4000500"/>
          <a:ext cx="171450" cy="190500"/>
        </a:xfrm>
        <a:prstGeom xmlns:a="http://schemas.openxmlformats.org/drawingml/2006/main" prst="flowChartSort">
          <a:avLst/>
        </a:prstGeom>
        <a:ln xmlns:a="http://schemas.openxmlformats.org/drawingml/2006/main"/>
      </cdr:spPr>
      <cdr:style>
        <a:lnRef xmlns:a="http://schemas.openxmlformats.org/drawingml/2006/main" idx="0">
          <a:schemeClr val="accent2"/>
        </a:lnRef>
        <a:fillRef xmlns:a="http://schemas.openxmlformats.org/drawingml/2006/main" idx="3">
          <a:schemeClr val="accent2"/>
        </a:fillRef>
        <a:effectRef xmlns:a="http://schemas.openxmlformats.org/drawingml/2006/main" idx="3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endParaRPr lang="it-IT">
            <a:solidFill>
              <a:srgbClr val="FF00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0.07368</cdr:x>
      <cdr:y>0.61538</cdr:y>
    </cdr:from>
    <cdr:to>
      <cdr:x>0.35828</cdr:x>
      <cdr:y>0.69795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500065" y="2857520"/>
          <a:ext cx="1931469" cy="3834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it-IT" sz="1400" b="1" dirty="0" err="1">
              <a:solidFill>
                <a:schemeClr val="bg1"/>
              </a:solidFill>
            </a:rPr>
            <a:t>ExtractionBuilding</a:t>
          </a:r>
          <a:endParaRPr lang="it-IT" sz="14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0.32714</cdr:x>
      <cdr:y>0.29577</cdr:y>
    </cdr:from>
    <cdr:to>
      <cdr:x>0.61174</cdr:x>
      <cdr:y>0.37834</cdr:y>
    </cdr:to>
    <cdr:sp macro="" textlink="">
      <cdr:nvSpPr>
        <cdr:cNvPr id="3" name="CasellaDiTesto 1"/>
        <cdr:cNvSpPr txBox="1"/>
      </cdr:nvSpPr>
      <cdr:spPr>
        <a:xfrm xmlns:a="http://schemas.openxmlformats.org/drawingml/2006/main">
          <a:off x="2014535" y="1200148"/>
          <a:ext cx="1752549" cy="3350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it-IT" sz="1600" b="1" dirty="0">
              <a:solidFill>
                <a:sysClr val="window" lastClr="FFFFFF"/>
              </a:solidFill>
            </a:rPr>
            <a:t>Building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63600" y="692150"/>
            <a:ext cx="51308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9050" tIns="0" rIns="19050" bIns="0" anchor="b"/>
          <a:lstStyle/>
          <a:p>
            <a:pPr algn="r"/>
            <a:r>
              <a:rPr lang="en-US" sz="1000" i="1"/>
              <a:t>1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it-IT"/>
          </a:p>
        </p:txBody>
      </p:sp>
      <p:sp>
        <p:nvSpPr>
          <p:cNvPr id="4103" name="Rectangle 7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6775" y="692150"/>
            <a:ext cx="5124450" cy="3416300"/>
          </a:xfrm>
          <a:ln cap="flat"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866775" y="692150"/>
            <a:ext cx="5124450" cy="34163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0" y="4752126"/>
            <a:ext cx="10287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6868716" y="0"/>
            <a:ext cx="3418284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482697" y="3337560"/>
            <a:ext cx="7290054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487181" y="1544812"/>
            <a:ext cx="7290054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458075" y="274639"/>
            <a:ext cx="2314575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514350" y="274639"/>
            <a:ext cx="6772275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0" y="4752126"/>
            <a:ext cx="10287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igura a mano libera 8"/>
          <p:cNvSpPr>
            <a:spLocks/>
          </p:cNvSpPr>
          <p:nvPr/>
        </p:nvSpPr>
        <p:spPr bwMode="auto">
          <a:xfrm>
            <a:off x="6868716" y="0"/>
            <a:ext cx="3418284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71525" y="3583838"/>
            <a:ext cx="7458075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71525" y="2485800"/>
            <a:ext cx="7458075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8401050" cy="11430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514350" y="1600201"/>
            <a:ext cx="4114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800600" y="1600201"/>
            <a:ext cx="4114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14350" y="273050"/>
            <a:ext cx="92583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14350" y="5486400"/>
            <a:ext cx="4545212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5225654" y="5486400"/>
            <a:ext cx="4546997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514350" y="1516912"/>
            <a:ext cx="4545212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5225654" y="1516912"/>
            <a:ext cx="4546997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14350" y="274320"/>
            <a:ext cx="8404479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8" name="Segnaposto numero diapositiva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  <p:sp>
        <p:nvSpPr>
          <p:cNvPr id="9" name="Segnaposto piè di pagina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14350" y="1185528"/>
            <a:ext cx="360045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514350" y="214424"/>
            <a:ext cx="30861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514350" y="1981200"/>
            <a:ext cx="7972425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12/10/2009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9176004" y="6422065"/>
            <a:ext cx="857250" cy="365125"/>
          </a:xfrm>
        </p:spPr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51323" y="1705709"/>
            <a:ext cx="3435602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198832" y="1019907"/>
            <a:ext cx="462915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251326" y="2998765"/>
            <a:ext cx="3435599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14350" y="6422065"/>
            <a:ext cx="2400300" cy="365125"/>
          </a:xfrm>
        </p:spPr>
        <p:txBody>
          <a:bodyPr/>
          <a:lstStyle/>
          <a:p>
            <a:fld id="{D7C3A134-F1C3-464B-BF47-54DC2DE08F52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igura a mano libera 11"/>
          <p:cNvSpPr>
            <a:spLocks/>
          </p:cNvSpPr>
          <p:nvPr/>
        </p:nvSpPr>
        <p:spPr bwMode="auto">
          <a:xfrm>
            <a:off x="0" y="4752126"/>
            <a:ext cx="10287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igura a mano libera 15"/>
          <p:cNvSpPr>
            <a:spLocks/>
          </p:cNvSpPr>
          <p:nvPr/>
        </p:nvSpPr>
        <p:spPr bwMode="auto">
          <a:xfrm>
            <a:off x="8229600" y="0"/>
            <a:ext cx="20574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514350" y="274638"/>
            <a:ext cx="840105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514350" y="1600201"/>
            <a:ext cx="840105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514350" y="6422065"/>
            <a:ext cx="24003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7C3A134-F1C3-464B-BF47-54DC2DE08F52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3514725" y="6422065"/>
            <a:ext cx="325755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kumimoji="0" lang="en-US" dirty="0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9172575" y="6422065"/>
            <a:ext cx="85725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648F39E-9C37-485F-AC97-16BB4BDF9F49}" type="slidenum">
              <a:rPr kumimoji="0" lang="en-US" smtClean="0"/>
              <a:pPr/>
              <a:t>‹N›</a:t>
            </a:fld>
            <a:endParaRPr kumimoji="0"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2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image" Target="../media/image2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2.gif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800100" y="6248400"/>
            <a:ext cx="2133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543300" y="6248400"/>
            <a:ext cx="32004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622425" y="6248400"/>
            <a:ext cx="21431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4365625" y="6248400"/>
            <a:ext cx="32575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title"/>
          </p:nvPr>
        </p:nvSpPr>
        <p:spPr>
          <a:xfrm>
            <a:off x="357154" y="571480"/>
            <a:ext cx="9667884" cy="1390640"/>
          </a:xfrm>
          <a:ln/>
        </p:spPr>
        <p:txBody>
          <a:bodyPr>
            <a:noAutofit/>
          </a:bodyPr>
          <a:lstStyle/>
          <a:p>
            <a:pPr algn="ctr"/>
            <a:r>
              <a:rPr lang="it-IT" b="1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Elaborazione di dati LIDAR per</a:t>
            </a:r>
            <a:br>
              <a:rPr lang="it-IT" b="1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it-IT" b="1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l'estrazione automatica di </a:t>
            </a:r>
            <a:r>
              <a:rPr lang="it-IT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edifici</a:t>
            </a:r>
            <a:endParaRPr lang="it-IT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928658" y="4714884"/>
            <a:ext cx="3357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>
                <a:solidFill>
                  <a:srgbClr val="00B050"/>
                </a:solidFill>
              </a:rPr>
              <a:t>Relatore</a:t>
            </a:r>
            <a:r>
              <a:rPr lang="it-IT" dirty="0" smtClean="0"/>
              <a:t>:</a:t>
            </a:r>
          </a:p>
          <a:p>
            <a:r>
              <a:rPr lang="it-IT" dirty="0">
                <a:ln>
                  <a:solidFill>
                    <a:srgbClr val="00B0F0"/>
                  </a:solidFill>
                </a:ln>
                <a:solidFill>
                  <a:srgbClr val="FFFF00"/>
                </a:solidFill>
              </a:rPr>
              <a:t>Prof. Ing. Andrea Garzelli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928658" y="5643578"/>
            <a:ext cx="3357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>
                <a:solidFill>
                  <a:srgbClr val="00B050"/>
                </a:solidFill>
              </a:rPr>
              <a:t>Correlator</a:t>
            </a:r>
            <a:r>
              <a:rPr lang="it-IT" dirty="0" smtClean="0">
                <a:solidFill>
                  <a:srgbClr val="00B050"/>
                </a:solidFill>
              </a:rPr>
              <a:t>e</a:t>
            </a:r>
            <a:r>
              <a:rPr lang="it-IT" dirty="0" smtClean="0"/>
              <a:t>:</a:t>
            </a:r>
            <a:endParaRPr lang="it-IT" dirty="0"/>
          </a:p>
          <a:p>
            <a:r>
              <a:rPr lang="it-IT" dirty="0">
                <a:ln>
                  <a:solidFill>
                    <a:srgbClr val="00B0F0"/>
                  </a:solidFill>
                </a:ln>
                <a:solidFill>
                  <a:srgbClr val="FFFF00"/>
                </a:solidFill>
              </a:rPr>
              <a:t>Dott. Marco </a:t>
            </a:r>
            <a:r>
              <a:rPr lang="it-IT" dirty="0" err="1">
                <a:ln>
                  <a:solidFill>
                    <a:srgbClr val="00B0F0"/>
                  </a:solidFill>
                </a:ln>
                <a:solidFill>
                  <a:srgbClr val="FFFF00"/>
                </a:solidFill>
              </a:rPr>
              <a:t>Ghezzi</a:t>
            </a:r>
            <a:endParaRPr lang="it-IT" dirty="0">
              <a:ln>
                <a:solidFill>
                  <a:srgbClr val="00B0F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7358078" y="5429264"/>
            <a:ext cx="228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>
                <a:solidFill>
                  <a:srgbClr val="00B050"/>
                </a:solidFill>
              </a:rPr>
              <a:t>Laureando</a:t>
            </a:r>
            <a:r>
              <a:rPr lang="it-IT" dirty="0" smtClean="0"/>
              <a:t>:</a:t>
            </a:r>
          </a:p>
          <a:p>
            <a:r>
              <a:rPr lang="it-IT" dirty="0" smtClean="0">
                <a:ln>
                  <a:solidFill>
                    <a:srgbClr val="00B0F0"/>
                  </a:solidFill>
                </a:ln>
                <a:solidFill>
                  <a:srgbClr val="FFFF00"/>
                </a:solidFill>
                <a:effectLst/>
              </a:rPr>
              <a:t>Fabiano Papini</a:t>
            </a:r>
            <a:endParaRPr lang="it-IT" dirty="0">
              <a:ln>
                <a:solidFill>
                  <a:srgbClr val="00B0F0"/>
                </a:solidFill>
              </a:ln>
              <a:solidFill>
                <a:srgbClr val="FFFF00"/>
              </a:solidFill>
              <a:effectLst/>
            </a:endParaRPr>
          </a:p>
        </p:txBody>
      </p:sp>
      <p:pic>
        <p:nvPicPr>
          <p:cNvPr id="3082" name="Picture 10" descr="C:\Documents and Settings\Mauro\Desktop\siena cop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78" y="2357430"/>
            <a:ext cx="2276475" cy="2105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90" name="Picture 18" descr="C:\Documents and Settings\Mauro\Desktop\lidar copy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319402">
            <a:off x="8826574" y="191740"/>
            <a:ext cx="1241103" cy="10253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ve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6" y="1428736"/>
            <a:ext cx="4842346" cy="4500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Immagine 4" descr="nomve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101" y="1500174"/>
            <a:ext cx="4815667" cy="4429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Immagine 3" descr="tutti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0" y="1500174"/>
            <a:ext cx="4982706" cy="4500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1643038" y="285728"/>
            <a:ext cx="8382000" cy="1143000"/>
          </a:xfrm>
        </p:spPr>
        <p:txBody>
          <a:bodyPr>
            <a:normAutofit fontScale="90000"/>
          </a:bodyPr>
          <a:lstStyle/>
          <a:p>
            <a:r>
              <a:rPr lang="it-IT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L’utilizzo del primo e ultimo ritorno</a:t>
            </a:r>
            <a:endParaRPr lang="it-IT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3571864" y="4572032"/>
            <a:ext cx="2915477" cy="1195269"/>
            <a:chOff x="2571750" y="3357555"/>
            <a:chExt cx="2825427" cy="110857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1" name="Rettangolo 10"/>
            <p:cNvSpPr/>
            <p:nvPr/>
          </p:nvSpPr>
          <p:spPr>
            <a:xfrm>
              <a:off x="2571750" y="3357555"/>
              <a:ext cx="2825427" cy="1037135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ettangolo 11"/>
            <p:cNvSpPr/>
            <p:nvPr/>
          </p:nvSpPr>
          <p:spPr>
            <a:xfrm>
              <a:off x="2571750" y="3428993"/>
              <a:ext cx="2825427" cy="103713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0" tIns="114300" rIns="114300" bIns="114300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3000" b="1" kern="1200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All’estrazione dei Palazzi</a:t>
              </a:r>
              <a:endParaRPr lang="it-IT" sz="3000" b="1" kern="1200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6" name="Freccia in giù 5"/>
          <p:cNvSpPr/>
          <p:nvPr/>
        </p:nvSpPr>
        <p:spPr bwMode="auto">
          <a:xfrm>
            <a:off x="4571995" y="2857519"/>
            <a:ext cx="810863" cy="1848595"/>
          </a:xfrm>
          <a:prstGeom prst="down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1571599" y="142876"/>
            <a:ext cx="67817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Pre-Processamento</a:t>
            </a:r>
            <a:r>
              <a:rPr lang="it-IT" sz="4400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dati</a:t>
            </a:r>
            <a:endParaRPr lang="it-IT" sz="4400" dirty="0">
              <a:ln w="10541" cmpd="sng">
                <a:solidFill>
                  <a:schemeClr val="tx1"/>
                </a:solidFill>
                <a:prstDash val="solid"/>
              </a:ln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" name="Picture 18" descr="C:\Documents and Settings\Mauro\Desktop\lidar copy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19402">
            <a:off x="8043610" y="46568"/>
            <a:ext cx="1388761" cy="1101474"/>
          </a:xfrm>
          <a:prstGeom prst="rect">
            <a:avLst/>
          </a:prstGeom>
          <a:noFill/>
        </p:spPr>
      </p:pic>
      <p:grpSp>
        <p:nvGrpSpPr>
          <p:cNvPr id="7" name="Gruppo 6"/>
          <p:cNvGrpSpPr/>
          <p:nvPr/>
        </p:nvGrpSpPr>
        <p:grpSpPr>
          <a:xfrm>
            <a:off x="3571864" y="1928826"/>
            <a:ext cx="2949302" cy="1138298"/>
            <a:chOff x="2468262" y="857238"/>
            <a:chExt cx="2858208" cy="105573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" name="Rettangolo 7"/>
            <p:cNvSpPr/>
            <p:nvPr/>
          </p:nvSpPr>
          <p:spPr>
            <a:xfrm>
              <a:off x="2468262" y="857238"/>
              <a:ext cx="2858208" cy="1055734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ttangolo 8"/>
            <p:cNvSpPr/>
            <p:nvPr/>
          </p:nvSpPr>
          <p:spPr>
            <a:xfrm>
              <a:off x="2468262" y="857238"/>
              <a:ext cx="2858208" cy="10557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0" tIns="114300" rIns="114300" bIns="114300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3000" b="1" kern="1200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Dal dato “</a:t>
              </a:r>
              <a:r>
                <a:rPr lang="it-IT" sz="3000" b="1" kern="1200" cap="none" spc="0" dirty="0" err="1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raw</a:t>
              </a:r>
              <a:r>
                <a:rPr lang="it-IT" sz="3000" b="1" kern="1200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”</a:t>
              </a:r>
              <a:endParaRPr lang="it-IT" sz="3000" b="1" kern="1200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pic>
        <p:nvPicPr>
          <p:cNvPr id="13" name="Picture 3" descr="C:\Documents and Settings\Mauro\Desktop\Tesi Latex 09 21-10-09\Nuova cartella (2)\object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0" y="5912717"/>
            <a:ext cx="2714644" cy="8024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Rettangolo 13"/>
          <p:cNvSpPr/>
          <p:nvPr/>
        </p:nvSpPr>
        <p:spPr>
          <a:xfrm>
            <a:off x="3714740" y="571480"/>
            <a:ext cx="2801163" cy="77024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i="1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Lidar </a:t>
            </a:r>
            <a:r>
              <a:rPr lang="it-IT" sz="2000" b="1" i="1" dirty="0" err="1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range</a:t>
            </a:r>
            <a:r>
              <a:rPr lang="it-IT" sz="2000" b="1" i="1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data</a:t>
            </a:r>
            <a:endParaRPr lang="it-IT" sz="2000" b="1" i="1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3714740" y="5143512"/>
            <a:ext cx="2948592" cy="107834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 smtClean="0"/>
              <a:t>Vista di tutti i punti del modello rispetto al modello fornito dal </a:t>
            </a:r>
            <a:r>
              <a:rPr lang="it-IT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TIN</a:t>
            </a:r>
            <a:r>
              <a:rPr lang="it-IT" sz="1600" b="1" dirty="0" smtClean="0"/>
              <a:t> con eventuali correzioni</a:t>
            </a:r>
            <a:endParaRPr lang="it-IT" sz="1600" b="1" dirty="0"/>
          </a:p>
        </p:txBody>
      </p:sp>
      <p:sp>
        <p:nvSpPr>
          <p:cNvPr id="16" name="Rettangolo 15"/>
          <p:cNvSpPr/>
          <p:nvPr/>
        </p:nvSpPr>
        <p:spPr>
          <a:xfrm>
            <a:off x="3714740" y="1643050"/>
            <a:ext cx="2801163" cy="92429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 err="1" smtClean="0">
                <a:solidFill>
                  <a:srgbClr val="FFFF00"/>
                </a:solidFill>
              </a:rPr>
              <a:t>Pre-processamento</a:t>
            </a:r>
            <a:endParaRPr lang="it-IT" sz="1600" b="1" dirty="0" smtClean="0">
              <a:solidFill>
                <a:srgbClr val="FFFF00"/>
              </a:solidFill>
            </a:endParaRPr>
          </a:p>
          <a:p>
            <a:pPr algn="ctr">
              <a:buFont typeface="Arial" pitchFamily="34" charset="0"/>
              <a:buChar char="•"/>
            </a:pPr>
            <a:r>
              <a:rPr lang="it-IT" sz="1600" i="1" dirty="0" smtClean="0"/>
              <a:t>Filtraggio </a:t>
            </a:r>
            <a:r>
              <a:rPr lang="it-IT" sz="1600" i="1" dirty="0" err="1" smtClean="0"/>
              <a:t>Outliers</a:t>
            </a:r>
            <a:r>
              <a:rPr lang="it-IT" sz="1600" i="1" dirty="0" smtClean="0"/>
              <a:t> in base alla disposizione 3D</a:t>
            </a:r>
            <a:endParaRPr lang="it-IT" sz="1600" i="1" dirty="0"/>
          </a:p>
        </p:txBody>
      </p:sp>
      <p:sp>
        <p:nvSpPr>
          <p:cNvPr id="17" name="Rettangolo 16"/>
          <p:cNvSpPr/>
          <p:nvPr/>
        </p:nvSpPr>
        <p:spPr>
          <a:xfrm>
            <a:off x="7072326" y="2857496"/>
            <a:ext cx="1695416" cy="53917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Utilizzo primo e ultimo  eco</a:t>
            </a:r>
            <a:endParaRPr lang="it-IT" sz="1600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3643302" y="3786190"/>
            <a:ext cx="3022307" cy="92429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 smtClean="0"/>
              <a:t>Approssimazione  mediante </a:t>
            </a:r>
            <a:r>
              <a:rPr lang="it-IT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TIN</a:t>
            </a:r>
            <a:r>
              <a:rPr lang="it-IT" sz="1600" b="1" dirty="0" smtClean="0"/>
              <a:t> del modello del terreno</a:t>
            </a:r>
            <a:endParaRPr lang="it-IT" sz="1600" b="1" dirty="0"/>
          </a:p>
        </p:txBody>
      </p:sp>
      <p:sp>
        <p:nvSpPr>
          <p:cNvPr id="19" name="Rettangolo 18"/>
          <p:cNvSpPr/>
          <p:nvPr/>
        </p:nvSpPr>
        <p:spPr>
          <a:xfrm>
            <a:off x="1714476" y="2857496"/>
            <a:ext cx="1695416" cy="53917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Utilizzo ultimo  eco </a:t>
            </a:r>
            <a:endParaRPr lang="it-IT" sz="1600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4286244" y="2928934"/>
            <a:ext cx="1695416" cy="53917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Utilizzo primo  eco</a:t>
            </a:r>
            <a:endParaRPr lang="it-IT" sz="1600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cxnSp>
        <p:nvCxnSpPr>
          <p:cNvPr id="21" name="Connettore 2 20"/>
          <p:cNvCxnSpPr>
            <a:stCxn id="20" idx="2"/>
            <a:endCxn id="18" idx="0"/>
          </p:cNvCxnSpPr>
          <p:nvPr/>
        </p:nvCxnSpPr>
        <p:spPr>
          <a:xfrm rot="16200000" flipH="1">
            <a:off x="4985163" y="3616897"/>
            <a:ext cx="318082" cy="20504"/>
          </a:xfrm>
          <a:prstGeom prst="straightConnector1">
            <a:avLst/>
          </a:prstGeom>
          <a:ln w="41275" cmpd="sng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2 21"/>
          <p:cNvCxnSpPr>
            <a:stCxn id="18" idx="2"/>
            <a:endCxn id="15" idx="0"/>
          </p:cNvCxnSpPr>
          <p:nvPr/>
        </p:nvCxnSpPr>
        <p:spPr>
          <a:xfrm rot="16200000" flipH="1">
            <a:off x="4955234" y="4909710"/>
            <a:ext cx="433024" cy="34580"/>
          </a:xfrm>
          <a:prstGeom prst="straightConnector1">
            <a:avLst/>
          </a:prstGeom>
          <a:ln w="41275" cmpd="sng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4 42"/>
          <p:cNvCxnSpPr>
            <a:stCxn id="16" idx="1"/>
            <a:endCxn id="19" idx="0"/>
          </p:cNvCxnSpPr>
          <p:nvPr/>
        </p:nvCxnSpPr>
        <p:spPr>
          <a:xfrm rot="10800000" flipV="1">
            <a:off x="2562184" y="2105198"/>
            <a:ext cx="1152556" cy="752297"/>
          </a:xfrm>
          <a:prstGeom prst="bentConnector2">
            <a:avLst/>
          </a:prstGeom>
          <a:ln w="41275" cmpd="sng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4 42"/>
          <p:cNvCxnSpPr>
            <a:stCxn id="16" idx="3"/>
            <a:endCxn id="17" idx="0"/>
          </p:cNvCxnSpPr>
          <p:nvPr/>
        </p:nvCxnSpPr>
        <p:spPr>
          <a:xfrm>
            <a:off x="6515903" y="2105199"/>
            <a:ext cx="1404131" cy="752297"/>
          </a:xfrm>
          <a:prstGeom prst="bentConnector2">
            <a:avLst/>
          </a:prstGeom>
          <a:ln w="41275" cmpd="sng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4 42"/>
          <p:cNvCxnSpPr>
            <a:stCxn id="19" idx="2"/>
            <a:endCxn id="18" idx="1"/>
          </p:cNvCxnSpPr>
          <p:nvPr/>
        </p:nvCxnSpPr>
        <p:spPr>
          <a:xfrm rot="16200000" flipH="1">
            <a:off x="2676909" y="3281945"/>
            <a:ext cx="851669" cy="1081118"/>
          </a:xfrm>
          <a:prstGeom prst="bentConnector2">
            <a:avLst/>
          </a:prstGeom>
          <a:ln w="41275" cmpd="sng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4 42"/>
          <p:cNvCxnSpPr>
            <a:stCxn id="17" idx="2"/>
            <a:endCxn id="18" idx="3"/>
          </p:cNvCxnSpPr>
          <p:nvPr/>
        </p:nvCxnSpPr>
        <p:spPr>
          <a:xfrm rot="5400000">
            <a:off x="6866988" y="3195292"/>
            <a:ext cx="851669" cy="1254425"/>
          </a:xfrm>
          <a:prstGeom prst="bentConnector2">
            <a:avLst/>
          </a:prstGeom>
          <a:ln w="41275" cmpd="sng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2 26"/>
          <p:cNvCxnSpPr>
            <a:stCxn id="16" idx="2"/>
            <a:endCxn id="20" idx="0"/>
          </p:cNvCxnSpPr>
          <p:nvPr/>
        </p:nvCxnSpPr>
        <p:spPr>
          <a:xfrm rot="16200000" flipH="1">
            <a:off x="4943844" y="2738826"/>
            <a:ext cx="361586" cy="18630"/>
          </a:xfrm>
          <a:prstGeom prst="straightConnector1">
            <a:avLst/>
          </a:prstGeom>
          <a:ln w="41275" cmpd="sng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4 42"/>
          <p:cNvCxnSpPr>
            <a:stCxn id="15" idx="1"/>
            <a:endCxn id="37" idx="0"/>
          </p:cNvCxnSpPr>
          <p:nvPr/>
        </p:nvCxnSpPr>
        <p:spPr>
          <a:xfrm rot="10800000">
            <a:off x="1891504" y="4643446"/>
            <a:ext cx="1823236" cy="1039240"/>
          </a:xfrm>
          <a:prstGeom prst="bentConnector4">
            <a:avLst>
              <a:gd name="adj1" fmla="val 19677"/>
              <a:gd name="adj2" fmla="val 121997"/>
            </a:avLst>
          </a:prstGeom>
          <a:ln w="28575" cmpd="sng">
            <a:gradFill>
              <a:gsLst>
                <a:gs pos="100000">
                  <a:srgbClr val="FF0000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4 42"/>
          <p:cNvCxnSpPr>
            <a:stCxn id="15" idx="3"/>
            <a:endCxn id="39" idx="0"/>
          </p:cNvCxnSpPr>
          <p:nvPr/>
        </p:nvCxnSpPr>
        <p:spPr>
          <a:xfrm flipV="1">
            <a:off x="6663332" y="4643446"/>
            <a:ext cx="1874165" cy="1039240"/>
          </a:xfrm>
          <a:prstGeom prst="bentConnector4">
            <a:avLst>
              <a:gd name="adj1" fmla="val 18535"/>
              <a:gd name="adj2" fmla="val 121997"/>
            </a:avLst>
          </a:prstGeom>
          <a:ln w="28575" cmpd="sng">
            <a:gradFill>
              <a:gsLst>
                <a:gs pos="100000">
                  <a:srgbClr val="FF0000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68" y="285728"/>
            <a:ext cx="2274589" cy="16174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31" name="Connettore 4 42"/>
          <p:cNvCxnSpPr>
            <a:stCxn id="14" idx="2"/>
            <a:endCxn id="16" idx="0"/>
          </p:cNvCxnSpPr>
          <p:nvPr/>
        </p:nvCxnSpPr>
        <p:spPr>
          <a:xfrm rot="5400000">
            <a:off x="4964661" y="1492389"/>
            <a:ext cx="301322" cy="1588"/>
          </a:xfrm>
          <a:prstGeom prst="bentConnector3">
            <a:avLst>
              <a:gd name="adj1" fmla="val 50000"/>
            </a:avLst>
          </a:prstGeom>
          <a:ln w="41275" cmpd="sng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" descr="C:\Documents and Settings\Mauro\Desktop\Tesi Latex 09 21-10-09\Nuova cartella (2)\landscap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26" y="785794"/>
            <a:ext cx="2775100" cy="6932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3" name="Picture 4" descr="C:\Documents and Settings\Mauro\Desktop\Tesi Latex 09 21-10-09\Nuova cartella (2)\BareEarth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68" y="6000768"/>
            <a:ext cx="2589628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34" name="Connettore 4 42"/>
          <p:cNvCxnSpPr>
            <a:stCxn id="30" idx="6"/>
            <a:endCxn id="14" idx="1"/>
          </p:cNvCxnSpPr>
          <p:nvPr/>
        </p:nvCxnSpPr>
        <p:spPr>
          <a:xfrm flipV="1">
            <a:off x="2846057" y="956604"/>
            <a:ext cx="868683" cy="137867"/>
          </a:xfrm>
          <a:prstGeom prst="bentConnector3">
            <a:avLst>
              <a:gd name="adj1" fmla="val 50000"/>
            </a:avLst>
          </a:prstGeom>
          <a:ln w="41275" cmpd="sng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Dot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4 42"/>
          <p:cNvCxnSpPr>
            <a:stCxn id="14" idx="3"/>
            <a:endCxn id="32" idx="0"/>
          </p:cNvCxnSpPr>
          <p:nvPr/>
        </p:nvCxnSpPr>
        <p:spPr>
          <a:xfrm flipV="1">
            <a:off x="6515903" y="785794"/>
            <a:ext cx="1943973" cy="170810"/>
          </a:xfrm>
          <a:prstGeom prst="bentConnector4">
            <a:avLst>
              <a:gd name="adj1" fmla="val 14311"/>
              <a:gd name="adj2" fmla="val 359302"/>
            </a:avLst>
          </a:prstGeom>
          <a:ln w="41275" cmpd="sng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ccia in giù 35"/>
          <p:cNvSpPr/>
          <p:nvPr/>
        </p:nvSpPr>
        <p:spPr bwMode="auto">
          <a:xfrm>
            <a:off x="1571600" y="5357826"/>
            <a:ext cx="516004" cy="693223"/>
          </a:xfrm>
          <a:prstGeom prst="down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37" name="Rettangolo 36"/>
          <p:cNvSpPr/>
          <p:nvPr/>
        </p:nvSpPr>
        <p:spPr>
          <a:xfrm>
            <a:off x="785782" y="4643446"/>
            <a:ext cx="2211444" cy="693223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  <a:effectLst>
            <a:glow rad="635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 prstMaterial="dkEdge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Bare </a:t>
            </a:r>
            <a:r>
              <a:rPr lang="it-IT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Earth</a:t>
            </a:r>
            <a:r>
              <a:rPr lang="it-IT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DTM</a:t>
            </a:r>
            <a:endParaRPr lang="it-IT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Freccia in giù 37"/>
          <p:cNvSpPr/>
          <p:nvPr/>
        </p:nvSpPr>
        <p:spPr bwMode="auto">
          <a:xfrm>
            <a:off x="8286772" y="5286388"/>
            <a:ext cx="516004" cy="693223"/>
          </a:xfrm>
          <a:prstGeom prst="down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39" name="Rettangolo 38"/>
          <p:cNvSpPr/>
          <p:nvPr/>
        </p:nvSpPr>
        <p:spPr>
          <a:xfrm>
            <a:off x="7358078" y="4643446"/>
            <a:ext cx="2358837" cy="770248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  <a:effectLst>
            <a:glow rad="635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 prstMaterial="dkEdge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Vegetazione ed elementi artificiali</a:t>
            </a:r>
            <a:endParaRPr lang="it-IT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xtc\Desktop\Tesi Completata\Slide\Nuova cartella\casaalbeer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38" y="1643050"/>
            <a:ext cx="4643444" cy="49410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 descr="C:\Users\xtc\Desktop\Tesi Completata\Slide\Nuova cartella\casaalbeero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16" y="1714488"/>
            <a:ext cx="4691067" cy="47021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0" name="Picture 6" descr="C:\Users\xtc\Desktop\Tesi Completata\Slide\Nuova cartella\casaalbeero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2" y="1428736"/>
            <a:ext cx="8797446" cy="53435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278" y="142852"/>
            <a:ext cx="9858408" cy="1143000"/>
          </a:xfrm>
        </p:spPr>
        <p:txBody>
          <a:bodyPr>
            <a:normAutofit/>
          </a:bodyPr>
          <a:lstStyle/>
          <a:p>
            <a:r>
              <a:rPr lang="it-IT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Diversificazione  alberi  edifici</a:t>
            </a:r>
            <a:endParaRPr lang="it-IT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Picture 18" descr="C:\Documents and Settings\Mauro\Desktop\lidar copy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319402">
            <a:off x="8754902" y="193659"/>
            <a:ext cx="1288030" cy="1021581"/>
          </a:xfrm>
          <a:prstGeom prst="rect">
            <a:avLst/>
          </a:prstGeom>
          <a:noFill/>
        </p:spPr>
      </p:pic>
      <p:cxnSp>
        <p:nvCxnSpPr>
          <p:cNvPr id="11" name="Connettore 1 10"/>
          <p:cNvCxnSpPr/>
          <p:nvPr/>
        </p:nvCxnSpPr>
        <p:spPr bwMode="auto">
          <a:xfrm flipV="1">
            <a:off x="5500690" y="1643050"/>
            <a:ext cx="1500198" cy="571504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Connettore 1 14"/>
          <p:cNvCxnSpPr/>
          <p:nvPr/>
        </p:nvCxnSpPr>
        <p:spPr bwMode="auto">
          <a:xfrm rot="10800000">
            <a:off x="7000888" y="1643050"/>
            <a:ext cx="1571636" cy="285752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Connettore 1 18"/>
          <p:cNvCxnSpPr/>
          <p:nvPr/>
        </p:nvCxnSpPr>
        <p:spPr bwMode="auto">
          <a:xfrm rot="16200000" flipH="1">
            <a:off x="5143500" y="2571744"/>
            <a:ext cx="928694" cy="214314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Connettore 1 20"/>
          <p:cNvCxnSpPr/>
          <p:nvPr/>
        </p:nvCxnSpPr>
        <p:spPr bwMode="auto">
          <a:xfrm flipV="1">
            <a:off x="5715004" y="2786058"/>
            <a:ext cx="1357322" cy="35719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Connettore 1 22"/>
          <p:cNvCxnSpPr/>
          <p:nvPr/>
        </p:nvCxnSpPr>
        <p:spPr bwMode="auto">
          <a:xfrm>
            <a:off x="7072326" y="2786058"/>
            <a:ext cx="1500198" cy="7143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Connettore 1 24"/>
          <p:cNvCxnSpPr/>
          <p:nvPr/>
        </p:nvCxnSpPr>
        <p:spPr bwMode="auto">
          <a:xfrm rot="5400000" flipH="1" flipV="1">
            <a:off x="8108971" y="2392355"/>
            <a:ext cx="928694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Connettore 1 27"/>
          <p:cNvCxnSpPr/>
          <p:nvPr/>
        </p:nvCxnSpPr>
        <p:spPr bwMode="auto">
          <a:xfrm flipV="1">
            <a:off x="5715004" y="2428868"/>
            <a:ext cx="1357322" cy="71438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Connettore 1 29"/>
          <p:cNvCxnSpPr/>
          <p:nvPr/>
        </p:nvCxnSpPr>
        <p:spPr bwMode="auto">
          <a:xfrm>
            <a:off x="7072326" y="2428868"/>
            <a:ext cx="1500198" cy="42862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Connettore 1 31"/>
          <p:cNvCxnSpPr/>
          <p:nvPr/>
        </p:nvCxnSpPr>
        <p:spPr bwMode="auto">
          <a:xfrm rot="16200000" flipV="1">
            <a:off x="6643698" y="2000240"/>
            <a:ext cx="785818" cy="7143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50" name="Disco magnetico 49"/>
          <p:cNvSpPr/>
          <p:nvPr/>
        </p:nvSpPr>
        <p:spPr bwMode="auto">
          <a:xfrm>
            <a:off x="2741946" y="4907205"/>
            <a:ext cx="500066" cy="1285884"/>
          </a:xfrm>
          <a:prstGeom prst="flowChartMagneticDisk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8" name="Figura a mano libera 17"/>
          <p:cNvSpPr/>
          <p:nvPr/>
        </p:nvSpPr>
        <p:spPr bwMode="auto">
          <a:xfrm>
            <a:off x="1214410" y="2643182"/>
            <a:ext cx="3634902" cy="2493523"/>
          </a:xfrm>
          <a:custGeom>
            <a:avLst/>
            <a:gdLst>
              <a:gd name="connsiteX0" fmla="*/ 1532106 w 3634902"/>
              <a:gd name="connsiteY0" fmla="*/ 2493523 h 2493523"/>
              <a:gd name="connsiteX1" fmla="*/ 209145 w 3634902"/>
              <a:gd name="connsiteY1" fmla="*/ 2075234 h 2493523"/>
              <a:gd name="connsiteX2" fmla="*/ 277238 w 3634902"/>
              <a:gd name="connsiteY2" fmla="*/ 946826 h 2493523"/>
              <a:gd name="connsiteX3" fmla="*/ 744166 w 3634902"/>
              <a:gd name="connsiteY3" fmla="*/ 275617 h 2493523"/>
              <a:gd name="connsiteX4" fmla="*/ 1386191 w 3634902"/>
              <a:gd name="connsiteY4" fmla="*/ 42153 h 2493523"/>
              <a:gd name="connsiteX5" fmla="*/ 1872574 w 3634902"/>
              <a:gd name="connsiteY5" fmla="*/ 22698 h 2493523"/>
              <a:gd name="connsiteX6" fmla="*/ 2320047 w 3634902"/>
              <a:gd name="connsiteY6" fmla="*/ 51881 h 2493523"/>
              <a:gd name="connsiteX7" fmla="*/ 2738336 w 3634902"/>
              <a:gd name="connsiteY7" fmla="*/ 168613 h 2493523"/>
              <a:gd name="connsiteX8" fmla="*/ 3176081 w 3634902"/>
              <a:gd name="connsiteY8" fmla="*/ 557719 h 2493523"/>
              <a:gd name="connsiteX9" fmla="*/ 3321996 w 3634902"/>
              <a:gd name="connsiteY9" fmla="*/ 830094 h 2493523"/>
              <a:gd name="connsiteX10" fmla="*/ 3458183 w 3634902"/>
              <a:gd name="connsiteY10" fmla="*/ 1151106 h 2493523"/>
              <a:gd name="connsiteX11" fmla="*/ 3594370 w 3634902"/>
              <a:gd name="connsiteY11" fmla="*/ 1423481 h 2493523"/>
              <a:gd name="connsiteX12" fmla="*/ 3623553 w 3634902"/>
              <a:gd name="connsiteY12" fmla="*/ 1763949 h 2493523"/>
              <a:gd name="connsiteX13" fmla="*/ 3526277 w 3634902"/>
              <a:gd name="connsiteY13" fmla="*/ 2075234 h 2493523"/>
              <a:gd name="connsiteX14" fmla="*/ 3224719 w 3634902"/>
              <a:gd name="connsiteY14" fmla="*/ 2308698 h 2493523"/>
              <a:gd name="connsiteX15" fmla="*/ 3020438 w 3634902"/>
              <a:gd name="connsiteY15" fmla="*/ 2367064 h 2493523"/>
              <a:gd name="connsiteX16" fmla="*/ 2767519 w 3634902"/>
              <a:gd name="connsiteY16" fmla="*/ 2386519 h 2493523"/>
              <a:gd name="connsiteX17" fmla="*/ 2475689 w 3634902"/>
              <a:gd name="connsiteY17" fmla="*/ 2376792 h 2493523"/>
              <a:gd name="connsiteX18" fmla="*/ 2232498 w 3634902"/>
              <a:gd name="connsiteY18" fmla="*/ 2376792 h 2493523"/>
              <a:gd name="connsiteX19" fmla="*/ 2018489 w 3634902"/>
              <a:gd name="connsiteY19" fmla="*/ 2396247 h 249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634902" h="2493523">
                <a:moveTo>
                  <a:pt x="1532106" y="2493523"/>
                </a:moveTo>
                <a:cubicBezTo>
                  <a:pt x="975198" y="2413270"/>
                  <a:pt x="418290" y="2333017"/>
                  <a:pt x="209145" y="2075234"/>
                </a:cubicBezTo>
                <a:cubicBezTo>
                  <a:pt x="0" y="1817451"/>
                  <a:pt x="188068" y="1246762"/>
                  <a:pt x="277238" y="946826"/>
                </a:cubicBezTo>
                <a:cubicBezTo>
                  <a:pt x="366408" y="646890"/>
                  <a:pt x="559341" y="426396"/>
                  <a:pt x="744166" y="275617"/>
                </a:cubicBezTo>
                <a:cubicBezTo>
                  <a:pt x="928991" y="124838"/>
                  <a:pt x="1198123" y="84306"/>
                  <a:pt x="1386191" y="42153"/>
                </a:cubicBezTo>
                <a:cubicBezTo>
                  <a:pt x="1574259" y="0"/>
                  <a:pt x="1716931" y="21077"/>
                  <a:pt x="1872574" y="22698"/>
                </a:cubicBezTo>
                <a:cubicBezTo>
                  <a:pt x="2028217" y="24319"/>
                  <a:pt x="2175753" y="27562"/>
                  <a:pt x="2320047" y="51881"/>
                </a:cubicBezTo>
                <a:cubicBezTo>
                  <a:pt x="2464341" y="76200"/>
                  <a:pt x="2595664" y="84307"/>
                  <a:pt x="2738336" y="168613"/>
                </a:cubicBezTo>
                <a:cubicBezTo>
                  <a:pt x="2881008" y="252919"/>
                  <a:pt x="3078804" y="447472"/>
                  <a:pt x="3176081" y="557719"/>
                </a:cubicBezTo>
                <a:cubicBezTo>
                  <a:pt x="3273358" y="667966"/>
                  <a:pt x="3274979" y="731196"/>
                  <a:pt x="3321996" y="830094"/>
                </a:cubicBezTo>
                <a:cubicBezTo>
                  <a:pt x="3369013" y="928992"/>
                  <a:pt x="3412787" y="1052208"/>
                  <a:pt x="3458183" y="1151106"/>
                </a:cubicBezTo>
                <a:cubicBezTo>
                  <a:pt x="3503579" y="1250004"/>
                  <a:pt x="3566808" y="1321340"/>
                  <a:pt x="3594370" y="1423481"/>
                </a:cubicBezTo>
                <a:cubicBezTo>
                  <a:pt x="3621932" y="1525622"/>
                  <a:pt x="3634902" y="1655324"/>
                  <a:pt x="3623553" y="1763949"/>
                </a:cubicBezTo>
                <a:cubicBezTo>
                  <a:pt x="3612204" y="1872575"/>
                  <a:pt x="3592749" y="1984443"/>
                  <a:pt x="3526277" y="2075234"/>
                </a:cubicBezTo>
                <a:cubicBezTo>
                  <a:pt x="3459805" y="2166026"/>
                  <a:pt x="3309025" y="2260060"/>
                  <a:pt x="3224719" y="2308698"/>
                </a:cubicBezTo>
                <a:cubicBezTo>
                  <a:pt x="3140413" y="2357336"/>
                  <a:pt x="3096638" y="2354094"/>
                  <a:pt x="3020438" y="2367064"/>
                </a:cubicBezTo>
                <a:cubicBezTo>
                  <a:pt x="2944238" y="2380034"/>
                  <a:pt x="2858311" y="2384898"/>
                  <a:pt x="2767519" y="2386519"/>
                </a:cubicBezTo>
                <a:cubicBezTo>
                  <a:pt x="2676728" y="2388140"/>
                  <a:pt x="2564859" y="2378413"/>
                  <a:pt x="2475689" y="2376792"/>
                </a:cubicBezTo>
                <a:cubicBezTo>
                  <a:pt x="2386519" y="2375171"/>
                  <a:pt x="2308698" y="2373550"/>
                  <a:pt x="2232498" y="2376792"/>
                </a:cubicBezTo>
                <a:cubicBezTo>
                  <a:pt x="2156298" y="2380034"/>
                  <a:pt x="2087393" y="2388140"/>
                  <a:pt x="2018489" y="2396247"/>
                </a:cubicBezTo>
              </a:path>
            </a:pathLst>
          </a:cu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14344" y="2357430"/>
            <a:ext cx="8929750" cy="1857388"/>
          </a:xfrm>
          <a:ln w="25400">
            <a:solidFill>
              <a:srgbClr val="00B050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it-IT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L’algoritmo per l’estrazione dei palazzi</a:t>
            </a:r>
            <a:endParaRPr lang="it-IT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4" name="Picture 18" descr="C:\Documents and Settings\Mauro\Desktop\lidar copy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19402">
            <a:off x="8754902" y="265098"/>
            <a:ext cx="1288030" cy="1021581"/>
          </a:xfrm>
          <a:prstGeom prst="rect">
            <a:avLst/>
          </a:prstGeom>
          <a:noFill/>
        </p:spPr>
      </p:pic>
      <p:cxnSp>
        <p:nvCxnSpPr>
          <p:cNvPr id="5" name="Connettore 2 4"/>
          <p:cNvCxnSpPr>
            <a:stCxn id="6" idx="1"/>
            <a:endCxn id="7" idx="3"/>
          </p:cNvCxnSpPr>
          <p:nvPr/>
        </p:nvCxnSpPr>
        <p:spPr>
          <a:xfrm rot="10800000" flipV="1">
            <a:off x="4361026" y="1904989"/>
            <a:ext cx="996788" cy="23812"/>
          </a:xfrm>
          <a:prstGeom prst="straightConnector1">
            <a:avLst/>
          </a:prstGeom>
          <a:ln w="38100">
            <a:gradFill>
              <a:gsLst>
                <a:gs pos="69000">
                  <a:srgbClr val="00B05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ttangolo 5"/>
          <p:cNvSpPr/>
          <p:nvPr/>
        </p:nvSpPr>
        <p:spPr>
          <a:xfrm>
            <a:off x="5357814" y="1357298"/>
            <a:ext cx="2551140" cy="1095382"/>
          </a:xfrm>
          <a:prstGeom prst="rect">
            <a:avLst/>
          </a:prstGeom>
          <a:solidFill>
            <a:schemeClr val="accent6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8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oper Black" pitchFamily="18" charset="0"/>
              </a:rPr>
              <a:t>Viene preso un punto</a:t>
            </a:r>
            <a:endParaRPr lang="it-IT" sz="1800" b="1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Cooper Black" pitchFamily="18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1857351" y="1428735"/>
            <a:ext cx="2503675" cy="1000131"/>
          </a:xfrm>
          <a:prstGeom prst="rect">
            <a:avLst/>
          </a:prstGeom>
          <a:solidFill>
            <a:schemeClr val="accent6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8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oper Black" pitchFamily="18" charset="0"/>
              </a:rPr>
              <a:t>Vengono presi i punti più vicini </a:t>
            </a:r>
            <a:endParaRPr lang="it-IT" sz="1800" b="1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Cooper Black" pitchFamily="18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1857352" y="2857495"/>
            <a:ext cx="2528946" cy="1083475"/>
          </a:xfrm>
          <a:prstGeom prst="rect">
            <a:avLst/>
          </a:prstGeom>
          <a:solidFill>
            <a:schemeClr val="accent6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8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oper Black" pitchFamily="18" charset="0"/>
              </a:rPr>
              <a:t>Viene interpolato un piano tra questi</a:t>
            </a:r>
            <a:endParaRPr lang="it-IT" sz="1800" b="1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Cooper Black" pitchFamily="18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5357814" y="2857496"/>
            <a:ext cx="2544338" cy="1083477"/>
          </a:xfrm>
          <a:prstGeom prst="rect">
            <a:avLst/>
          </a:prstGeom>
          <a:solidFill>
            <a:schemeClr val="accent6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8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oper Black" pitchFamily="18" charset="0"/>
              </a:rPr>
              <a:t>Per ogni punto in esame si calcola la dev.  standard</a:t>
            </a:r>
            <a:endParaRPr lang="it-IT" sz="1800" b="1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Cooper Black" pitchFamily="18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3500426" y="5572140"/>
            <a:ext cx="2425435" cy="916788"/>
          </a:xfrm>
          <a:prstGeom prst="rect">
            <a:avLst/>
          </a:prstGeom>
          <a:solidFill>
            <a:schemeClr val="accent6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Punto in esame si classifica come building</a:t>
            </a:r>
            <a:endParaRPr lang="it-IT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FF0000">
                    <a:alpha val="60000"/>
                  </a:srgb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3786178" y="142852"/>
            <a:ext cx="2503675" cy="1000132"/>
          </a:xfrm>
          <a:prstGeom prst="rect">
            <a:avLst/>
          </a:prstGeom>
          <a:solidFill>
            <a:schemeClr val="accent6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8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oper Black" pitchFamily="18" charset="0"/>
              </a:rPr>
              <a:t>Primo STEP</a:t>
            </a:r>
          </a:p>
          <a:p>
            <a:pPr algn="ctr"/>
            <a:r>
              <a:rPr lang="it-IT" sz="18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oper Black" pitchFamily="18" charset="0"/>
              </a:rPr>
              <a:t>Approssimazione</a:t>
            </a:r>
            <a:endParaRPr lang="it-IT" sz="1800" b="1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Cooper Black" pitchFamily="18" charset="0"/>
            </a:endParaRPr>
          </a:p>
        </p:txBody>
      </p:sp>
      <p:cxnSp>
        <p:nvCxnSpPr>
          <p:cNvPr id="15" name="Connettore 2 14"/>
          <p:cNvCxnSpPr>
            <a:stCxn id="7" idx="2"/>
            <a:endCxn id="8" idx="0"/>
          </p:cNvCxnSpPr>
          <p:nvPr/>
        </p:nvCxnSpPr>
        <p:spPr>
          <a:xfrm rot="16200000" flipH="1">
            <a:off x="2901193" y="2636862"/>
            <a:ext cx="428629" cy="12636"/>
          </a:xfrm>
          <a:prstGeom prst="straightConnector1">
            <a:avLst/>
          </a:prstGeom>
          <a:ln w="38100">
            <a:gradFill>
              <a:gsLst>
                <a:gs pos="69000">
                  <a:srgbClr val="00B05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/>
          <p:cNvCxnSpPr>
            <a:stCxn id="8" idx="3"/>
            <a:endCxn id="9" idx="1"/>
          </p:cNvCxnSpPr>
          <p:nvPr/>
        </p:nvCxnSpPr>
        <p:spPr>
          <a:xfrm>
            <a:off x="4386298" y="3399233"/>
            <a:ext cx="971516" cy="2"/>
          </a:xfrm>
          <a:prstGeom prst="straightConnector1">
            <a:avLst/>
          </a:prstGeom>
          <a:ln w="38100">
            <a:gradFill>
              <a:gsLst>
                <a:gs pos="69000">
                  <a:srgbClr val="00B05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4 73"/>
          <p:cNvCxnSpPr>
            <a:stCxn id="10" idx="3"/>
            <a:endCxn id="20" idx="2"/>
          </p:cNvCxnSpPr>
          <p:nvPr/>
        </p:nvCxnSpPr>
        <p:spPr>
          <a:xfrm flipV="1">
            <a:off x="5925861" y="5072074"/>
            <a:ext cx="3182430" cy="958460"/>
          </a:xfrm>
          <a:prstGeom prst="bentConnector2">
            <a:avLst/>
          </a:prstGeom>
          <a:ln w="3810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Decisione 19"/>
          <p:cNvSpPr/>
          <p:nvPr/>
        </p:nvSpPr>
        <p:spPr>
          <a:xfrm>
            <a:off x="8286772" y="3571876"/>
            <a:ext cx="1643038" cy="1500198"/>
          </a:xfrm>
          <a:prstGeom prst="flowChartDecision">
            <a:avLst/>
          </a:prstGeom>
          <a:gradFill flip="none" rotWithShape="1">
            <a:gsLst>
              <a:gs pos="70000">
                <a:schemeClr val="tx1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0"/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1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Per ogni punto</a:t>
            </a:r>
          </a:p>
          <a:p>
            <a:pPr algn="ctr"/>
            <a:endParaRPr lang="it-IT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21" name="Connettore 4 73"/>
          <p:cNvCxnSpPr>
            <a:stCxn id="20" idx="0"/>
            <a:endCxn id="6" idx="3"/>
          </p:cNvCxnSpPr>
          <p:nvPr/>
        </p:nvCxnSpPr>
        <p:spPr>
          <a:xfrm rot="16200000" flipV="1">
            <a:off x="7675180" y="2138764"/>
            <a:ext cx="1666887" cy="1199337"/>
          </a:xfrm>
          <a:prstGeom prst="bentConnector2">
            <a:avLst/>
          </a:prstGeom>
          <a:ln w="3810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4 73"/>
          <p:cNvCxnSpPr>
            <a:stCxn id="10" idx="2"/>
            <a:endCxn id="23" idx="2"/>
          </p:cNvCxnSpPr>
          <p:nvPr/>
        </p:nvCxnSpPr>
        <p:spPr>
          <a:xfrm rot="5400000" flipH="1">
            <a:off x="2149884" y="3925668"/>
            <a:ext cx="1416854" cy="3709666"/>
          </a:xfrm>
          <a:prstGeom prst="bentConnector3">
            <a:avLst>
              <a:gd name="adj1" fmla="val -16134"/>
            </a:avLst>
          </a:prstGeom>
          <a:ln w="3810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Decisione 22"/>
          <p:cNvSpPr/>
          <p:nvPr/>
        </p:nvSpPr>
        <p:spPr>
          <a:xfrm>
            <a:off x="142839" y="3571876"/>
            <a:ext cx="1721277" cy="1500198"/>
          </a:xfrm>
          <a:prstGeom prst="flowChartDecision">
            <a:avLst/>
          </a:prstGeom>
          <a:gradFill flip="none" rotWithShape="1">
            <a:gsLst>
              <a:gs pos="70000">
                <a:schemeClr val="tx1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0"/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1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Per ogni item</a:t>
            </a:r>
            <a:endParaRPr lang="it-IT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24" name="Connettore 4 73"/>
          <p:cNvCxnSpPr>
            <a:stCxn id="23" idx="0"/>
            <a:endCxn id="14" idx="1"/>
          </p:cNvCxnSpPr>
          <p:nvPr/>
        </p:nvCxnSpPr>
        <p:spPr>
          <a:xfrm rot="5400000" flipH="1" flipV="1">
            <a:off x="930349" y="716047"/>
            <a:ext cx="2928958" cy="2782700"/>
          </a:xfrm>
          <a:prstGeom prst="bentConnector2">
            <a:avLst/>
          </a:prstGeom>
          <a:ln w="3810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ecisione 24"/>
          <p:cNvSpPr/>
          <p:nvPr/>
        </p:nvSpPr>
        <p:spPr>
          <a:xfrm>
            <a:off x="3428988" y="4429132"/>
            <a:ext cx="2503675" cy="833443"/>
          </a:xfrm>
          <a:prstGeom prst="flowChartDecision">
            <a:avLst/>
          </a:prstGeom>
          <a:gradFill>
            <a:gsLst>
              <a:gs pos="30000">
                <a:srgbClr val="FF0000">
                  <a:alpha val="99000"/>
                </a:srgb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600" b="1" i="1" dirty="0" smtClean="0"/>
              <a:t>σ</a:t>
            </a:r>
            <a:r>
              <a:rPr lang="it-IT" sz="1600" b="1" i="1" baseline="30000" dirty="0" smtClean="0"/>
              <a:t>2</a:t>
            </a:r>
            <a:r>
              <a:rPr lang="it-IT" sz="1600" b="1" i="1" dirty="0" smtClean="0"/>
              <a:t>&lt;soglia</a:t>
            </a:r>
            <a:endParaRPr lang="it-IT" sz="1600" dirty="0"/>
          </a:p>
        </p:txBody>
      </p:sp>
      <p:cxnSp>
        <p:nvCxnSpPr>
          <p:cNvPr id="27" name="Connettore 2 26"/>
          <p:cNvCxnSpPr>
            <a:stCxn id="25" idx="2"/>
            <a:endCxn id="10" idx="0"/>
          </p:cNvCxnSpPr>
          <p:nvPr/>
        </p:nvCxnSpPr>
        <p:spPr>
          <a:xfrm rot="16200000" flipH="1">
            <a:off x="4542203" y="5401198"/>
            <a:ext cx="309565" cy="3231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4 73"/>
          <p:cNvCxnSpPr>
            <a:stCxn id="25" idx="3"/>
            <a:endCxn id="20" idx="1"/>
          </p:cNvCxnSpPr>
          <p:nvPr/>
        </p:nvCxnSpPr>
        <p:spPr>
          <a:xfrm flipV="1">
            <a:off x="5932663" y="4321975"/>
            <a:ext cx="2354109" cy="523879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Connettore 4 109"/>
          <p:cNvCxnSpPr>
            <a:stCxn id="9" idx="2"/>
            <a:endCxn id="25" idx="0"/>
          </p:cNvCxnSpPr>
          <p:nvPr/>
        </p:nvCxnSpPr>
        <p:spPr bwMode="auto">
          <a:xfrm rot="5400000">
            <a:off x="5411326" y="3210474"/>
            <a:ext cx="488159" cy="1949157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38100" cap="flat" cmpd="sng" algn="ctr">
            <a:gradFill>
              <a:gsLst>
                <a:gs pos="69000">
                  <a:srgbClr val="00B05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5" name="Connettore 4 114"/>
          <p:cNvCxnSpPr>
            <a:stCxn id="14" idx="3"/>
            <a:endCxn id="6" idx="0"/>
          </p:cNvCxnSpPr>
          <p:nvPr/>
        </p:nvCxnSpPr>
        <p:spPr bwMode="auto">
          <a:xfrm>
            <a:off x="6289853" y="642918"/>
            <a:ext cx="343531" cy="714380"/>
          </a:xfrm>
          <a:prstGeom prst="bentConnector2">
            <a:avLst/>
          </a:prstGeom>
          <a:solidFill>
            <a:schemeClr val="accent1"/>
          </a:solidFill>
          <a:ln w="38100" cap="flat" cmpd="sng" algn="ctr">
            <a:gradFill>
              <a:gsLst>
                <a:gs pos="69000">
                  <a:srgbClr val="00B05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20" grpId="0" animBg="1"/>
      <p:bldP spid="23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857352" y="1142984"/>
            <a:ext cx="2786082" cy="857249"/>
          </a:xfrm>
          <a:prstGeom prst="rect">
            <a:avLst/>
          </a:prstGeom>
          <a:ln w="19050">
            <a:solidFill>
              <a:srgbClr val="00B0F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sz="1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 restanti punti</a:t>
            </a:r>
            <a:endParaRPr lang="it-IT" sz="1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357814" y="1142984"/>
            <a:ext cx="2869463" cy="785818"/>
          </a:xfrm>
          <a:prstGeom prst="rect">
            <a:avLst/>
          </a:prstGeom>
          <a:ln w="19050">
            <a:solidFill>
              <a:srgbClr val="00B0F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sz="1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Approssimazione punti building</a:t>
            </a:r>
            <a:endParaRPr lang="it-IT" sz="1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3500427" y="214290"/>
            <a:ext cx="2786082" cy="785818"/>
          </a:xfrm>
          <a:prstGeom prst="rect">
            <a:avLst/>
          </a:prstGeom>
          <a:ln w="19050">
            <a:solidFill>
              <a:srgbClr val="00B0F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sz="1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Secondo STEP</a:t>
            </a:r>
          </a:p>
          <a:p>
            <a:pPr algn="ctr"/>
            <a:r>
              <a:rPr lang="it-IT" sz="1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Compensazione</a:t>
            </a:r>
            <a:endParaRPr lang="it-IT" sz="1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7" name="Forma 6"/>
          <p:cNvCxnSpPr>
            <a:stCxn id="6" idx="1"/>
            <a:endCxn id="4" idx="0"/>
          </p:cNvCxnSpPr>
          <p:nvPr/>
        </p:nvCxnSpPr>
        <p:spPr>
          <a:xfrm rot="10800000" flipV="1">
            <a:off x="3250393" y="607198"/>
            <a:ext cx="250034" cy="535785"/>
          </a:xfrm>
          <a:prstGeom prst="bentConnector2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Forma 7"/>
          <p:cNvCxnSpPr>
            <a:stCxn id="6" idx="3"/>
            <a:endCxn id="5" idx="0"/>
          </p:cNvCxnSpPr>
          <p:nvPr/>
        </p:nvCxnSpPr>
        <p:spPr>
          <a:xfrm>
            <a:off x="6286509" y="607199"/>
            <a:ext cx="506037" cy="535785"/>
          </a:xfrm>
          <a:prstGeom prst="bentConnector2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ttangolo 8"/>
          <p:cNvSpPr/>
          <p:nvPr/>
        </p:nvSpPr>
        <p:spPr>
          <a:xfrm>
            <a:off x="1857352" y="2357430"/>
            <a:ext cx="2728678" cy="759840"/>
          </a:xfrm>
          <a:prstGeom prst="rect">
            <a:avLst/>
          </a:prstGeom>
          <a:ln w="19050">
            <a:solidFill>
              <a:srgbClr val="00B0F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Viene preso un punto</a:t>
            </a:r>
            <a:endParaRPr lang="it-IT" sz="1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accent6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5357814" y="2214554"/>
            <a:ext cx="2871554" cy="759840"/>
          </a:xfrm>
          <a:prstGeom prst="rect">
            <a:avLst/>
          </a:prstGeom>
          <a:ln w="19050">
            <a:solidFill>
              <a:srgbClr val="00B0F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Vengono presi i punti più vicini </a:t>
            </a:r>
            <a:endParaRPr lang="it-IT" sz="1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1" name="Forma 12"/>
          <p:cNvCxnSpPr>
            <a:stCxn id="9" idx="3"/>
            <a:endCxn id="10" idx="1"/>
          </p:cNvCxnSpPr>
          <p:nvPr/>
        </p:nvCxnSpPr>
        <p:spPr>
          <a:xfrm flipV="1">
            <a:off x="4586030" y="2594474"/>
            <a:ext cx="771784" cy="142876"/>
          </a:xfrm>
          <a:prstGeom prst="bentConnector3">
            <a:avLst>
              <a:gd name="adj1" fmla="val 50000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2 11"/>
          <p:cNvCxnSpPr>
            <a:stCxn id="4" idx="2"/>
            <a:endCxn id="9" idx="0"/>
          </p:cNvCxnSpPr>
          <p:nvPr/>
        </p:nvCxnSpPr>
        <p:spPr>
          <a:xfrm rot="5400000">
            <a:off x="3057444" y="2164480"/>
            <a:ext cx="357197" cy="2870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ttangolo 12"/>
          <p:cNvSpPr/>
          <p:nvPr/>
        </p:nvSpPr>
        <p:spPr>
          <a:xfrm>
            <a:off x="3643302" y="3357562"/>
            <a:ext cx="2630217" cy="821541"/>
          </a:xfrm>
          <a:prstGeom prst="rect">
            <a:avLst/>
          </a:prstGeom>
          <a:ln w="19050">
            <a:solidFill>
              <a:srgbClr val="00B0F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Si calcola la distanza media</a:t>
            </a:r>
            <a:endParaRPr lang="it-IT" sz="1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Decisione 13"/>
          <p:cNvSpPr/>
          <p:nvPr/>
        </p:nvSpPr>
        <p:spPr>
          <a:xfrm>
            <a:off x="3286112" y="4429132"/>
            <a:ext cx="3429024" cy="616954"/>
          </a:xfrm>
          <a:prstGeom prst="flowChartDecision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i="1" dirty="0" smtClean="0"/>
              <a:t>distanza&lt;soglia</a:t>
            </a:r>
            <a:endParaRPr lang="it-IT" sz="1600" dirty="0"/>
          </a:p>
        </p:txBody>
      </p:sp>
      <p:cxnSp>
        <p:nvCxnSpPr>
          <p:cNvPr id="15" name="Forma 42"/>
          <p:cNvCxnSpPr>
            <a:stCxn id="14" idx="1"/>
            <a:endCxn id="23" idx="3"/>
          </p:cNvCxnSpPr>
          <p:nvPr/>
        </p:nvCxnSpPr>
        <p:spPr>
          <a:xfrm rot="10800000">
            <a:off x="1654840" y="3522935"/>
            <a:ext cx="1631272" cy="1214675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tangolo 15"/>
          <p:cNvSpPr/>
          <p:nvPr/>
        </p:nvSpPr>
        <p:spPr>
          <a:xfrm>
            <a:off x="3643302" y="5429264"/>
            <a:ext cx="2740621" cy="92869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it-IT" sz="1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Il punto in esame (</a:t>
            </a:r>
            <a:r>
              <a:rPr lang="it-IT" sz="18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no-class</a:t>
            </a:r>
            <a:r>
              <a:rPr lang="it-IT" sz="1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)  si classifica come building</a:t>
            </a:r>
            <a:endParaRPr lang="it-IT" sz="1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cxnSp>
        <p:nvCxnSpPr>
          <p:cNvPr id="17" name="Forma 42"/>
          <p:cNvCxnSpPr>
            <a:stCxn id="10" idx="2"/>
            <a:endCxn id="13" idx="0"/>
          </p:cNvCxnSpPr>
          <p:nvPr/>
        </p:nvCxnSpPr>
        <p:spPr>
          <a:xfrm rot="5400000">
            <a:off x="5684417" y="2248388"/>
            <a:ext cx="383168" cy="1835180"/>
          </a:xfrm>
          <a:prstGeom prst="bentConnector3">
            <a:avLst>
              <a:gd name="adj1" fmla="val 50000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2 17"/>
          <p:cNvCxnSpPr>
            <a:stCxn id="13" idx="2"/>
            <a:endCxn id="14" idx="0"/>
          </p:cNvCxnSpPr>
          <p:nvPr/>
        </p:nvCxnSpPr>
        <p:spPr>
          <a:xfrm rot="16200000" flipH="1">
            <a:off x="4854503" y="4283010"/>
            <a:ext cx="250029" cy="4221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2 18"/>
          <p:cNvCxnSpPr>
            <a:stCxn id="14" idx="2"/>
            <a:endCxn id="16" idx="0"/>
          </p:cNvCxnSpPr>
          <p:nvPr/>
        </p:nvCxnSpPr>
        <p:spPr>
          <a:xfrm rot="16200000" flipH="1">
            <a:off x="4815529" y="5231180"/>
            <a:ext cx="383178" cy="1298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ttangolo 19"/>
          <p:cNvSpPr/>
          <p:nvPr/>
        </p:nvSpPr>
        <p:spPr>
          <a:xfrm>
            <a:off x="7786706" y="6072206"/>
            <a:ext cx="2201589" cy="78579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sewood Std Regular" pitchFamily="82" charset="0"/>
              </a:rPr>
              <a:t>PUNTI BUILDING</a:t>
            </a:r>
            <a:endParaRPr lang="it-IT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sewood Std Regular" pitchFamily="82" charset="0"/>
            </a:endParaRPr>
          </a:p>
        </p:txBody>
      </p:sp>
      <p:cxnSp>
        <p:nvCxnSpPr>
          <p:cNvPr id="22" name="Connettore 4 73"/>
          <p:cNvCxnSpPr>
            <a:stCxn id="16" idx="1"/>
            <a:endCxn id="23" idx="2"/>
          </p:cNvCxnSpPr>
          <p:nvPr/>
        </p:nvCxnSpPr>
        <p:spPr>
          <a:xfrm rot="10800000">
            <a:off x="898840" y="4116935"/>
            <a:ext cx="2744462" cy="1776679"/>
          </a:xfrm>
          <a:prstGeom prst="bentConnector2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Decisione 22"/>
          <p:cNvSpPr/>
          <p:nvPr/>
        </p:nvSpPr>
        <p:spPr>
          <a:xfrm>
            <a:off x="142840" y="2928934"/>
            <a:ext cx="1512000" cy="1188000"/>
          </a:xfrm>
          <a:prstGeom prst="flowChartDecision">
            <a:avLst/>
          </a:prstGeom>
          <a:blipFill>
            <a:blip r:embed="rId2"/>
            <a:tile tx="0" ty="0" sx="100000" sy="100000" flip="none" algn="tl"/>
          </a:blip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1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Per ogni punto </a:t>
            </a:r>
          </a:p>
          <a:p>
            <a:pPr algn="ctr"/>
            <a:endParaRPr lang="it-IT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24" name="Connettore 4 73"/>
          <p:cNvCxnSpPr>
            <a:stCxn id="23" idx="0"/>
            <a:endCxn id="4" idx="1"/>
          </p:cNvCxnSpPr>
          <p:nvPr/>
        </p:nvCxnSpPr>
        <p:spPr>
          <a:xfrm rot="5400000" flipH="1" flipV="1">
            <a:off x="699434" y="1771016"/>
            <a:ext cx="1357325" cy="958512"/>
          </a:xfrm>
          <a:prstGeom prst="bentConnector2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ecisione 24"/>
          <p:cNvSpPr/>
          <p:nvPr/>
        </p:nvSpPr>
        <p:spPr>
          <a:xfrm>
            <a:off x="8501086" y="2714620"/>
            <a:ext cx="1512000" cy="1188000"/>
          </a:xfrm>
          <a:prstGeom prst="flowChartDecision">
            <a:avLst/>
          </a:prstGeom>
          <a:blipFill>
            <a:blip r:embed="rId2"/>
            <a:tile tx="0" ty="0" sx="100000" sy="100000" flip="none" algn="tl"/>
          </a:blip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1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Per ogni item</a:t>
            </a:r>
            <a:endParaRPr lang="it-IT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26" name="Connettore 4 73"/>
          <p:cNvCxnSpPr>
            <a:stCxn id="16" idx="3"/>
            <a:endCxn id="25" idx="2"/>
          </p:cNvCxnSpPr>
          <p:nvPr/>
        </p:nvCxnSpPr>
        <p:spPr>
          <a:xfrm flipV="1">
            <a:off x="6383923" y="3902620"/>
            <a:ext cx="2873163" cy="1990993"/>
          </a:xfrm>
          <a:prstGeom prst="bentConnector2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4 73"/>
          <p:cNvCxnSpPr>
            <a:stCxn id="25" idx="0"/>
            <a:endCxn id="6" idx="0"/>
          </p:cNvCxnSpPr>
          <p:nvPr/>
        </p:nvCxnSpPr>
        <p:spPr>
          <a:xfrm rot="16200000" flipV="1">
            <a:off x="5825112" y="-717354"/>
            <a:ext cx="2500330" cy="4363618"/>
          </a:xfrm>
          <a:prstGeom prst="bentConnector3">
            <a:avLst>
              <a:gd name="adj1" fmla="val 107238"/>
            </a:avLst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Connettore 4 185"/>
          <p:cNvCxnSpPr>
            <a:stCxn id="16" idx="2"/>
            <a:endCxn id="20" idx="1"/>
          </p:cNvCxnSpPr>
          <p:nvPr/>
        </p:nvCxnSpPr>
        <p:spPr bwMode="auto">
          <a:xfrm rot="16200000" flipH="1">
            <a:off x="6346589" y="5024985"/>
            <a:ext cx="107141" cy="2773093"/>
          </a:xfrm>
          <a:prstGeom prst="bentConnector2">
            <a:avLst/>
          </a:prstGeom>
          <a:solidFill>
            <a:schemeClr val="accent1"/>
          </a:solidFill>
          <a:ln w="38100" cap="flat" cmpd="sng" algn="ctr">
            <a:gradFill>
              <a:gsLst>
                <a:gs pos="43000">
                  <a:schemeClr val="accent1"/>
                </a:gs>
                <a:gs pos="100000">
                  <a:schemeClr val="bg1"/>
                </a:gs>
                <a:gs pos="100000">
                  <a:srgbClr val="FFBF00"/>
                </a:gs>
              </a:gsLst>
              <a:lin ang="5400000" scaled="0"/>
            </a:gra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8" name="Connettore 4 117"/>
          <p:cNvCxnSpPr>
            <a:endCxn id="5" idx="3"/>
          </p:cNvCxnSpPr>
          <p:nvPr/>
        </p:nvCxnSpPr>
        <p:spPr>
          <a:xfrm rot="16200000" flipV="1">
            <a:off x="8024852" y="1738319"/>
            <a:ext cx="1035851" cy="630999"/>
          </a:xfrm>
          <a:prstGeom prst="bentConnector2">
            <a:avLst/>
          </a:prstGeom>
          <a:ln w="381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onnettore 2 119"/>
          <p:cNvCxnSpPr>
            <a:endCxn id="10" idx="3"/>
          </p:cNvCxnSpPr>
          <p:nvPr/>
        </p:nvCxnSpPr>
        <p:spPr>
          <a:xfrm rot="10800000" flipV="1">
            <a:off x="8229368" y="2571744"/>
            <a:ext cx="628908" cy="22730"/>
          </a:xfrm>
          <a:prstGeom prst="straightConnector1">
            <a:avLst/>
          </a:prstGeom>
          <a:ln w="381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22fot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5358" y="911212"/>
            <a:ext cx="9227298" cy="5803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xtc\Desktop\Tesi Completata\Tesi Latex FINITA1\22el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296" y="928670"/>
            <a:ext cx="9172360" cy="5790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xtc\Desktop\Tesi Completata\Tesi Latex FINITA1\22fil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0" y="928670"/>
            <a:ext cx="9429816" cy="5786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xtc\Desktop\Tesi Completata\Tesi Latex FINITA1\22bui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78" y="928670"/>
            <a:ext cx="9429816" cy="5786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xtc\Desktop\Tesi Completata\Tesi Latex FINITA1\foto+buil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16" y="911926"/>
            <a:ext cx="9358378" cy="5803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30" y="0"/>
            <a:ext cx="8401050" cy="1143000"/>
          </a:xfrm>
        </p:spPr>
        <p:txBody>
          <a:bodyPr/>
          <a:lstStyle/>
          <a:p>
            <a:pPr algn="ctr"/>
            <a:r>
              <a:rPr lang="it-IT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Il funzionamento</a:t>
            </a:r>
            <a:endParaRPr lang="it-IT" dirty="0"/>
          </a:p>
        </p:txBody>
      </p:sp>
      <p:pic>
        <p:nvPicPr>
          <p:cNvPr id="4" name="Picture 18" descr="C:\Documents and Settings\Mauro\Desktop\lidar copy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1319402">
            <a:off x="8754902" y="193659"/>
            <a:ext cx="1288030" cy="1021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30" y="0"/>
            <a:ext cx="8401050" cy="1143000"/>
          </a:xfrm>
        </p:spPr>
        <p:txBody>
          <a:bodyPr/>
          <a:lstStyle/>
          <a:p>
            <a:pPr algn="ctr"/>
            <a:r>
              <a:rPr lang="it-IT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Criticità</a:t>
            </a:r>
            <a:endParaRPr lang="it-IT" dirty="0"/>
          </a:p>
        </p:txBody>
      </p:sp>
      <p:pic>
        <p:nvPicPr>
          <p:cNvPr id="4" name="Picture 18" descr="C:\Documents and Settings\Mauro\Desktop\lidar copy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19402">
            <a:off x="8469150" y="193660"/>
            <a:ext cx="1288030" cy="1021581"/>
          </a:xfrm>
          <a:prstGeom prst="rect">
            <a:avLst/>
          </a:prstGeom>
          <a:noFill/>
        </p:spPr>
      </p:pic>
      <p:grpSp>
        <p:nvGrpSpPr>
          <p:cNvPr id="9" name="Gruppo 8"/>
          <p:cNvGrpSpPr/>
          <p:nvPr/>
        </p:nvGrpSpPr>
        <p:grpSpPr>
          <a:xfrm>
            <a:off x="4857748" y="2928934"/>
            <a:ext cx="3955074" cy="1214446"/>
            <a:chOff x="1466182" y="2131"/>
            <a:chExt cx="4560570" cy="1269868"/>
          </a:xfrm>
        </p:grpSpPr>
        <p:sp>
          <p:nvSpPr>
            <p:cNvPr id="11" name="Pentagono 10"/>
            <p:cNvSpPr/>
            <p:nvPr/>
          </p:nvSpPr>
          <p:spPr>
            <a:xfrm rot="10800000">
              <a:off x="1466182" y="2131"/>
              <a:ext cx="4560570" cy="1269868"/>
            </a:xfrm>
            <a:prstGeom prst="homePlat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Pentagono 4"/>
            <p:cNvSpPr/>
            <p:nvPr/>
          </p:nvSpPr>
          <p:spPr>
            <a:xfrm rot="21600000">
              <a:off x="1783651" y="2131"/>
              <a:ext cx="4243101" cy="12698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59977" tIns="232410" rIns="433832" bIns="232410" numCol="1" spcCol="1270" anchor="ctr" anchorCtr="0">
              <a:noAutofit/>
            </a:bodyPr>
            <a:lstStyle/>
            <a:p>
              <a:pPr lvl="0" algn="ctr" defTabSz="2711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t-IT" sz="6100" kern="1200"/>
            </a:p>
          </p:txBody>
        </p:sp>
      </p:grpSp>
      <p:sp>
        <p:nvSpPr>
          <p:cNvPr id="10" name="Ovale 9"/>
          <p:cNvSpPr/>
          <p:nvPr/>
        </p:nvSpPr>
        <p:spPr>
          <a:xfrm>
            <a:off x="857220" y="1571612"/>
            <a:ext cx="4000528" cy="3714776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38100">
            <a:solidFill>
              <a:srgbClr val="00B05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CasellaDiTesto 12"/>
          <p:cNvSpPr txBox="1"/>
          <p:nvPr/>
        </p:nvSpPr>
        <p:spPr>
          <a:xfrm>
            <a:off x="6072194" y="2928934"/>
            <a:ext cx="300039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it-IT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Edifici Attaccati</a:t>
            </a:r>
            <a:endParaRPr lang="it-IT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6" name="Picture 2" descr="C:\Users\xtc\Desktop\Tesi Completata\Tesi Latex FINITA1\atta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48" y="2143116"/>
            <a:ext cx="3185402" cy="2643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C:\Users\xtc\Desktop\Tesi Completata\Tesi Latex FINITA1\attacBuil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73652" y="2143116"/>
            <a:ext cx="3158954" cy="2643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CasellaDiTesto 15"/>
          <p:cNvSpPr txBox="1"/>
          <p:nvPr/>
        </p:nvSpPr>
        <p:spPr>
          <a:xfrm>
            <a:off x="6072194" y="2928934"/>
            <a:ext cx="300039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it-IT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Edifici Complessi</a:t>
            </a:r>
            <a:endParaRPr lang="it-IT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8" name="Picture 4" descr="C:\Users\xtc\Desktop\Tesi Completata\Tesi Latex FINITA1\compl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48" y="2000240"/>
            <a:ext cx="3143272" cy="29448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 descr="C:\Users\xtc\Desktop\Tesi Completata\Tesi Latex FINITA1\coml3Build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85848" y="2000240"/>
            <a:ext cx="3143272" cy="30003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7" name="CasellaDiTesto 26"/>
          <p:cNvSpPr txBox="1"/>
          <p:nvPr/>
        </p:nvSpPr>
        <p:spPr>
          <a:xfrm>
            <a:off x="6072194" y="2928934"/>
            <a:ext cx="300039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it-IT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Zone  Industriali</a:t>
            </a:r>
            <a:endParaRPr lang="it-IT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31" name="Picture 7" descr="C:\Users\xtc\Desktop\Tesi Completata\Tesi Latex FINITA1\fir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468" y="1071546"/>
            <a:ext cx="4296480" cy="49373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6" grpId="0" build="allAtOnce"/>
      <p:bldP spid="16" grpId="1" build="allAtOnce"/>
      <p:bldP spid="2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xtc\Desktop\Tesi Completata\Tesi Latex FINITA1\fo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0" y="1071546"/>
            <a:ext cx="7215238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xtc\Desktop\Tesi Completata\Tesi Latex FINITA1\nuvol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48" y="1285859"/>
            <a:ext cx="7072362" cy="5214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xtc\Desktop\Tesi Completata\Tesi Latex FINITA1\io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48" y="1071546"/>
            <a:ext cx="7072362" cy="5429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71468" y="0"/>
            <a:ext cx="8401050" cy="1143000"/>
          </a:xfrm>
        </p:spPr>
        <p:txBody>
          <a:bodyPr/>
          <a:lstStyle/>
          <a:p>
            <a:pPr algn="ctr"/>
            <a:r>
              <a:rPr lang="it-IT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Le Prestazioni </a:t>
            </a:r>
            <a:endParaRPr lang="it-IT" dirty="0"/>
          </a:p>
        </p:txBody>
      </p:sp>
      <p:pic>
        <p:nvPicPr>
          <p:cNvPr id="4" name="Picture 18" descr="C:\Documents and Settings\Mauro\Desktop\lidar copy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319402">
            <a:off x="8469150" y="193660"/>
            <a:ext cx="1288030" cy="1021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30" y="-142900"/>
            <a:ext cx="8401050" cy="1143000"/>
          </a:xfrm>
        </p:spPr>
        <p:txBody>
          <a:bodyPr/>
          <a:lstStyle/>
          <a:p>
            <a:pPr algn="ctr"/>
            <a:r>
              <a:rPr lang="it-IT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I risultati</a:t>
            </a:r>
            <a:endParaRPr lang="it-IT" dirty="0"/>
          </a:p>
        </p:txBody>
      </p:sp>
      <p:graphicFrame>
        <p:nvGraphicFramePr>
          <p:cNvPr id="4" name="Grafico 3"/>
          <p:cNvGraphicFramePr/>
          <p:nvPr/>
        </p:nvGraphicFramePr>
        <p:xfrm>
          <a:off x="500030" y="928670"/>
          <a:ext cx="9501254" cy="5715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18" descr="C:\Documents and Settings\Mauro\Desktop\lidar cop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19402">
            <a:off x="8683464" y="50808"/>
            <a:ext cx="1288030" cy="1021581"/>
          </a:xfrm>
          <a:prstGeom prst="rect">
            <a:avLst/>
          </a:prstGeom>
          <a:noFill/>
        </p:spPr>
      </p:pic>
      <p:graphicFrame>
        <p:nvGraphicFramePr>
          <p:cNvPr id="7" name="Grafico 6"/>
          <p:cNvGraphicFramePr/>
          <p:nvPr/>
        </p:nvGraphicFramePr>
        <p:xfrm>
          <a:off x="2071667" y="1285860"/>
          <a:ext cx="6786610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7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Conclusioni e Sviluppi </a:t>
            </a:r>
            <a:r>
              <a:rPr lang="it-IT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fututri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4350" y="1600201"/>
            <a:ext cx="9201182" cy="4525963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Vista la grande quantità di data-set analizzati i risultati ottenuti dal filtro proposto sono molto soddisfacenti</a:t>
            </a:r>
          </a:p>
          <a:p>
            <a:pPr>
              <a:buNone/>
            </a:pPr>
            <a:endParaRPr lang="it-IT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None/>
            </a:pPr>
            <a:endParaRPr lang="it-IT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it-IT" b="1" cap="all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</a:rPr>
              <a:t>modellazione </a:t>
            </a:r>
            <a:r>
              <a:rPr lang="it-IT" b="1" cap="all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</a:rPr>
              <a:t>3D degli edifici, ottenendo così la ricostruzione del modello solido dell'edificato urbano.</a:t>
            </a:r>
            <a:endParaRPr lang="it-IT" b="1" cap="all" dirty="0">
              <a:ln w="0"/>
              <a:solidFill>
                <a:srgbClr val="00B05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00096" y="428604"/>
            <a:ext cx="8382000" cy="819136"/>
          </a:xfrm>
        </p:spPr>
        <p:txBody>
          <a:bodyPr/>
          <a:lstStyle/>
          <a:p>
            <a:r>
              <a:rPr lang="it-IT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All’inizio la Fotogrammetria</a:t>
            </a:r>
            <a:endParaRPr lang="it-IT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14278" y="1571612"/>
            <a:ext cx="9806022" cy="5286388"/>
          </a:xfrm>
        </p:spPr>
        <p:txBody>
          <a:bodyPr/>
          <a:lstStyle/>
          <a:p>
            <a:pPr algn="just"/>
            <a:r>
              <a:rPr lang="it-IT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l'interpretazione e la </a:t>
            </a: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misurazione </a:t>
            </a:r>
            <a:r>
              <a:rPr lang="it-IT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di immagini </a:t>
            </a: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fotografiche </a:t>
            </a:r>
            <a:r>
              <a:rPr lang="it-IT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acquisite da punti di vista </a:t>
            </a: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distinti prende il nome di </a:t>
            </a:r>
            <a:r>
              <a:rPr lang="it-IT" sz="2400" b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fotogrammetria</a:t>
            </a: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.</a:t>
            </a:r>
          </a:p>
          <a:p>
            <a:pPr algn="just"/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l'acquisizioni </a:t>
            </a:r>
            <a:r>
              <a:rPr lang="it-IT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di </a:t>
            </a: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immagini fotografiche </a:t>
            </a:r>
            <a:r>
              <a:rPr lang="it-IT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da mezzi aerei, prende il nome di </a:t>
            </a:r>
            <a:r>
              <a:rPr lang="it-IT" sz="2400" b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aerofotogrammetria</a:t>
            </a: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.</a:t>
            </a:r>
          </a:p>
          <a:p>
            <a:pPr algn="just"/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Il </a:t>
            </a:r>
            <a:r>
              <a:rPr lang="it-IT" sz="24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LiDAR</a:t>
            </a: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acronimo </a:t>
            </a:r>
            <a:r>
              <a:rPr lang="it-IT" sz="2400" b="1" i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light detection and </a:t>
            </a:r>
            <a:r>
              <a:rPr lang="it-IT" sz="2400" b="1" i="1" u="sng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ranging</a:t>
            </a:r>
            <a:r>
              <a:rPr lang="it-IT" sz="2400" b="1" i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(rivelazione della luce e determinazione della distanza), è una tecnica di telerilevamento attivo per l'esecuzione di rilievi topografici di alta risoluzione</a:t>
            </a:r>
          </a:p>
          <a:p>
            <a:pPr algn="just"/>
            <a:r>
              <a:rPr lang="it-IT" sz="2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Airborne</a:t>
            </a: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Lidar e uno strumento laser montato su piattaforma aerea e progettato per l'acquisizione di dati ad elevazione per </a:t>
            </a: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superfici </a:t>
            </a: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terrestri</a:t>
            </a:r>
            <a:r>
              <a:rPr lang="it-IT" sz="2400" dirty="0" smtClean="0"/>
              <a:t>.</a:t>
            </a:r>
            <a:endParaRPr lang="it-IT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Picture 18" descr="C:\Documents and Settings\Mauro\Desktop\lidar copy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19402">
            <a:off x="8959468" y="193659"/>
            <a:ext cx="1288030" cy="102158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C:\Documents and Settings\Mauro\Desktop\lidar copy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19402">
            <a:off x="383886" y="1238258"/>
            <a:ext cx="1663639" cy="1319489"/>
          </a:xfrm>
          <a:prstGeom prst="rect">
            <a:avLst/>
          </a:prstGeom>
          <a:noFill/>
        </p:spPr>
      </p:pic>
      <p:sp>
        <p:nvSpPr>
          <p:cNvPr id="6" name="CasellaDiTesto 5"/>
          <p:cNvSpPr txBox="1"/>
          <p:nvPr/>
        </p:nvSpPr>
        <p:spPr>
          <a:xfrm>
            <a:off x="2500294" y="3071810"/>
            <a:ext cx="15716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</a:t>
            </a:r>
            <a:endParaRPr lang="it-IT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357550" y="3000372"/>
            <a:ext cx="15716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</a:t>
            </a:r>
            <a:endParaRPr lang="it-IT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143368" y="3143248"/>
            <a:ext cx="15716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</a:t>
            </a:r>
            <a:endParaRPr lang="it-IT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5286376" y="3000372"/>
            <a:ext cx="20717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</a:t>
            </a:r>
            <a:endParaRPr lang="it-IT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7216E-6 -4.44444E-6 L 0.67855 -0.01064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" y="-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30" y="142852"/>
            <a:ext cx="9382132" cy="1143000"/>
          </a:xfrm>
        </p:spPr>
        <p:txBody>
          <a:bodyPr/>
          <a:lstStyle/>
          <a:p>
            <a:pPr algn="ctr"/>
            <a:r>
              <a:rPr lang="it-IT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Tecnologia </a:t>
            </a:r>
            <a:r>
              <a:rPr lang="it-IT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LiDAR</a:t>
            </a:r>
            <a:endParaRPr lang="it-IT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28592" y="2500306"/>
            <a:ext cx="3929090" cy="4357694"/>
          </a:xfrm>
        </p:spPr>
        <p:txBody>
          <a:bodyPr/>
          <a:lstStyle/>
          <a:p>
            <a:pPr>
              <a:buNone/>
            </a:pPr>
            <a:endParaRPr lang="it-IT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>
              <a:buNone/>
            </a:pP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LRF</a:t>
            </a:r>
          </a:p>
          <a:p>
            <a:pPr>
              <a:buNone/>
            </a:pP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(</a:t>
            </a:r>
            <a:r>
              <a:rPr lang="it-IT" sz="2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distanziometrolaser</a:t>
            </a: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)</a:t>
            </a:r>
          </a:p>
          <a:p>
            <a:pPr>
              <a:buNone/>
            </a:pP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GPS (Global </a:t>
            </a:r>
          </a:p>
          <a:p>
            <a:pPr>
              <a:buNone/>
            </a:pPr>
            <a:r>
              <a:rPr lang="it-IT" sz="2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Positioning</a:t>
            </a: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System)</a:t>
            </a:r>
          </a:p>
          <a:p>
            <a:pPr>
              <a:buNone/>
            </a:pP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IRS (</a:t>
            </a:r>
            <a:r>
              <a:rPr lang="it-IT" sz="2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Inertial</a:t>
            </a: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</a:p>
          <a:p>
            <a:pPr>
              <a:buNone/>
            </a:pPr>
            <a:r>
              <a:rPr lang="it-IT" sz="2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Reference</a:t>
            </a: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System)</a:t>
            </a:r>
          </a:p>
          <a:p>
            <a:pPr>
              <a:buNone/>
            </a:pPr>
            <a:r>
              <a:rPr lang="it-IT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Controllo di unità</a:t>
            </a:r>
          </a:p>
          <a:p>
            <a:pPr>
              <a:buNone/>
            </a:pPr>
            <a:endParaRPr lang="it-IT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 useBgFill="1">
        <p:nvSpPr>
          <p:cNvPr id="4" name="CasellaDiTesto 3"/>
          <p:cNvSpPr txBox="1"/>
          <p:nvPr/>
        </p:nvSpPr>
        <p:spPr>
          <a:xfrm>
            <a:off x="500030" y="1285860"/>
            <a:ext cx="9572692" cy="120032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it-IT" dirty="0" err="1" smtClean="0">
                <a:ln w="19050">
                  <a:solidFill>
                    <a:srgbClr val="00B050"/>
                  </a:solidFill>
                </a:ln>
                <a:noFill/>
              </a:rPr>
              <a:t>LiDAR</a:t>
            </a:r>
            <a:r>
              <a:rPr lang="it-IT" dirty="0" smtClean="0">
                <a:ln w="19050">
                  <a:solidFill>
                    <a:srgbClr val="00B050"/>
                  </a:solidFill>
                </a:ln>
                <a:noFill/>
              </a:rPr>
              <a:t> trasmette la luce laser tramite un obiettivo, parte di questa viene riflessa allo strumento il quale ne analizza le proprietà e i tempi di arrivo.</a:t>
            </a:r>
            <a:endParaRPr lang="it-IT" dirty="0">
              <a:ln w="19050">
                <a:solidFill>
                  <a:srgbClr val="00B050"/>
                </a:solidFill>
              </a:ln>
              <a:noFill/>
            </a:endParaRPr>
          </a:p>
        </p:txBody>
      </p:sp>
      <p:pic>
        <p:nvPicPr>
          <p:cNvPr id="5" name="Picture 18" descr="C:\Documents and Settings\Mauro\Desktop\lidar copy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19402">
            <a:off x="8959468" y="193660"/>
            <a:ext cx="1288030" cy="1021581"/>
          </a:xfrm>
          <a:prstGeom prst="rect">
            <a:avLst/>
          </a:prstGeom>
          <a:noFill/>
        </p:spPr>
      </p:pic>
      <p:pic>
        <p:nvPicPr>
          <p:cNvPr id="1026" name="Picture 2" descr="C:\Documents and Settings\Mauro\Desktop\Tesi Latex Lidar 10\vol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88139" y="2571744"/>
            <a:ext cx="6136934" cy="414340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85782" y="142852"/>
            <a:ext cx="9239256" cy="1143000"/>
          </a:xfrm>
        </p:spPr>
        <p:txBody>
          <a:bodyPr/>
          <a:lstStyle/>
          <a:p>
            <a:pPr algn="ctr"/>
            <a:r>
              <a:rPr lang="it-IT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Rilevamento</a:t>
            </a:r>
            <a:endParaRPr lang="it-IT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Picture 18" descr="C:\Documents and Settings\Mauro\Desktop\lidar copy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19402">
            <a:off x="8959468" y="193660"/>
            <a:ext cx="1288030" cy="1021581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>
            <a:off x="785782" y="1214422"/>
            <a:ext cx="8929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Il laser misura la posizione 3-D dei singoli punti in combinazione con la posizione e  l'orientamento del sensore.</a:t>
            </a:r>
            <a:endParaRPr lang="it-IT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857220" y="2143116"/>
            <a:ext cx="885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dirty="0" smtClean="0">
                <a:ln w="900" cmpd="sng">
                  <a:solidFill>
                    <a:schemeClr val="accent6">
                      <a:lumMod val="60000"/>
                      <a:lumOff val="4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La relazione tra la posizione, l'atteggiamento dello scanner laser, l'angolo istantaneo dello specchio rendono possibile la conoscenza dell'esatta posizione del punto in esame</a:t>
            </a:r>
            <a:endParaRPr lang="it-IT" b="1" dirty="0">
              <a:ln w="900" cmpd="sng">
                <a:solidFill>
                  <a:schemeClr val="accent6">
                    <a:lumMod val="60000"/>
                    <a:lumOff val="4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51" name="Picture 3" descr="C:\Documents and Settings\Mauro\Desktop\Tesi Latex Lidar 10\las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0" y="3357562"/>
            <a:ext cx="3884100" cy="32845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5" name="Rettangolo 54"/>
          <p:cNvSpPr/>
          <p:nvPr/>
        </p:nvSpPr>
        <p:spPr>
          <a:xfrm>
            <a:off x="1000096" y="1714488"/>
            <a:ext cx="3600475" cy="114300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6" name="Rettangolo 55"/>
          <p:cNvSpPr/>
          <p:nvPr/>
        </p:nvSpPr>
        <p:spPr>
          <a:xfrm>
            <a:off x="5400677" y="1714488"/>
            <a:ext cx="3600475" cy="114300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7" name="Rettangolo 56"/>
          <p:cNvSpPr/>
          <p:nvPr/>
        </p:nvSpPr>
        <p:spPr>
          <a:xfrm>
            <a:off x="5400677" y="3357562"/>
            <a:ext cx="3600475" cy="114300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Rettangolo 57"/>
          <p:cNvSpPr/>
          <p:nvPr/>
        </p:nvSpPr>
        <p:spPr>
          <a:xfrm>
            <a:off x="1000096" y="3384000"/>
            <a:ext cx="3500462" cy="108000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9" name="Rettangolo 58"/>
          <p:cNvSpPr/>
          <p:nvPr/>
        </p:nvSpPr>
        <p:spPr>
          <a:xfrm>
            <a:off x="936000" y="4929198"/>
            <a:ext cx="3600475" cy="114300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Rettangolo 59"/>
          <p:cNvSpPr/>
          <p:nvPr/>
        </p:nvSpPr>
        <p:spPr>
          <a:xfrm>
            <a:off x="5329239" y="4929198"/>
            <a:ext cx="3600475" cy="1143008"/>
          </a:xfrm>
          <a:prstGeom prst="rect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1" name="CasellaDiTesto 60"/>
          <p:cNvSpPr txBox="1"/>
          <p:nvPr/>
        </p:nvSpPr>
        <p:spPr>
          <a:xfrm>
            <a:off x="1714476" y="1857364"/>
            <a:ext cx="214314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Pianificazione di volo</a:t>
            </a:r>
            <a:endParaRPr lang="it-IT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2" name="CasellaDiTesto 61"/>
          <p:cNvSpPr txBox="1"/>
          <p:nvPr/>
        </p:nvSpPr>
        <p:spPr>
          <a:xfrm>
            <a:off x="6072194" y="1785926"/>
            <a:ext cx="214314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Esecuzione del rilievo</a:t>
            </a:r>
            <a:endParaRPr lang="it-IT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3" name="CasellaDiTesto 62"/>
          <p:cNvSpPr txBox="1"/>
          <p:nvPr/>
        </p:nvSpPr>
        <p:spPr>
          <a:xfrm>
            <a:off x="1357286" y="3429000"/>
            <a:ext cx="257176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Elaborazione dei dati</a:t>
            </a:r>
            <a:endParaRPr lang="it-IT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4" name="CasellaDiTesto 63"/>
          <p:cNvSpPr txBox="1"/>
          <p:nvPr/>
        </p:nvSpPr>
        <p:spPr>
          <a:xfrm>
            <a:off x="6072194" y="3571876"/>
            <a:ext cx="214314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Controllo di qualità</a:t>
            </a:r>
            <a:endParaRPr lang="it-IT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5" name="CasellaDiTesto 64"/>
          <p:cNvSpPr txBox="1"/>
          <p:nvPr/>
        </p:nvSpPr>
        <p:spPr>
          <a:xfrm>
            <a:off x="1785914" y="5072074"/>
            <a:ext cx="214314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Creazione di prodotti finali</a:t>
            </a:r>
            <a:endParaRPr lang="it-IT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6" name="CasellaDiTesto 65"/>
          <p:cNvSpPr txBox="1"/>
          <p:nvPr/>
        </p:nvSpPr>
        <p:spPr>
          <a:xfrm>
            <a:off x="6143632" y="5072074"/>
            <a:ext cx="214314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Collaudo di prodotti finali</a:t>
            </a:r>
            <a:endParaRPr lang="it-IT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67" name="Connettore 2 66"/>
          <p:cNvCxnSpPr>
            <a:stCxn id="55" idx="3"/>
            <a:endCxn id="56" idx="1"/>
          </p:cNvCxnSpPr>
          <p:nvPr/>
        </p:nvCxnSpPr>
        <p:spPr>
          <a:xfrm>
            <a:off x="4600571" y="2285992"/>
            <a:ext cx="800106" cy="1588"/>
          </a:xfrm>
          <a:prstGeom prst="straightConnector1">
            <a:avLst/>
          </a:prstGeom>
          <a:ln w="41275" cmpd="sng">
            <a:tailEnd type="arrow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freezing" dir="t"/>
          </a:scene3d>
          <a:sp3d prstMaterial="dkEdge">
            <a:bevelT/>
          </a:sp3d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Connettore 2 67"/>
          <p:cNvCxnSpPr>
            <a:stCxn id="58" idx="2"/>
            <a:endCxn id="59" idx="0"/>
          </p:cNvCxnSpPr>
          <p:nvPr/>
        </p:nvCxnSpPr>
        <p:spPr>
          <a:xfrm rot="5400000">
            <a:off x="2510684" y="4689555"/>
            <a:ext cx="465198" cy="14089"/>
          </a:xfrm>
          <a:prstGeom prst="straightConnector1">
            <a:avLst/>
          </a:prstGeom>
          <a:ln w="41275">
            <a:tailEnd type="arrow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freezing" dir="t"/>
          </a:scene3d>
          <a:sp3d prstMaterial="dkEdge">
            <a:bevelT/>
          </a:sp3d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Connettore 2 68"/>
          <p:cNvCxnSpPr>
            <a:stCxn id="56" idx="2"/>
            <a:endCxn id="57" idx="0"/>
          </p:cNvCxnSpPr>
          <p:nvPr/>
        </p:nvCxnSpPr>
        <p:spPr>
          <a:xfrm rot="5400000">
            <a:off x="6950882" y="3107529"/>
            <a:ext cx="500066" cy="1588"/>
          </a:xfrm>
          <a:prstGeom prst="straightConnector1">
            <a:avLst/>
          </a:prstGeom>
          <a:ln w="41275">
            <a:tailEnd type="arrow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freezing" dir="t"/>
          </a:scene3d>
          <a:sp3d prstMaterial="dkEdge">
            <a:bevelT/>
          </a:sp3d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0" name="Connettore 2 69"/>
          <p:cNvCxnSpPr>
            <a:stCxn id="57" idx="1"/>
            <a:endCxn id="58" idx="3"/>
          </p:cNvCxnSpPr>
          <p:nvPr/>
        </p:nvCxnSpPr>
        <p:spPr>
          <a:xfrm rot="10800000">
            <a:off x="4500559" y="3924000"/>
            <a:ext cx="900119" cy="5066"/>
          </a:xfrm>
          <a:prstGeom prst="straightConnector1">
            <a:avLst/>
          </a:prstGeom>
          <a:ln w="41275">
            <a:tailEnd type="arrow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freezing" dir="t"/>
          </a:scene3d>
          <a:sp3d prstMaterial="dkEdge">
            <a:bevelT/>
          </a:sp3d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Connettore 2 70"/>
          <p:cNvCxnSpPr>
            <a:stCxn id="59" idx="3"/>
            <a:endCxn id="60" idx="1"/>
          </p:cNvCxnSpPr>
          <p:nvPr/>
        </p:nvCxnSpPr>
        <p:spPr>
          <a:xfrm>
            <a:off x="4536475" y="5500702"/>
            <a:ext cx="792764" cy="1588"/>
          </a:xfrm>
          <a:prstGeom prst="straightConnector1">
            <a:avLst/>
          </a:prstGeom>
          <a:ln w="41275">
            <a:tailEnd type="arrow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freezing" dir="t"/>
          </a:scene3d>
          <a:sp3d prstMaterial="dkEdge">
            <a:bevelT/>
          </a:sp3d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Mauro\Desktop\ser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2" y="1549373"/>
            <a:ext cx="3529013" cy="468591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14344" y="214290"/>
            <a:ext cx="8382000" cy="1143000"/>
          </a:xfrm>
        </p:spPr>
        <p:txBody>
          <a:bodyPr/>
          <a:lstStyle/>
          <a:p>
            <a:r>
              <a:rPr lang="it-IT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Parametri  missione  </a:t>
            </a:r>
            <a:r>
              <a:rPr lang="it-IT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LiDAR</a:t>
            </a:r>
            <a:endParaRPr lang="it-IT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5" name="Segnaposto contenuto 3"/>
          <p:cNvGraphicFramePr>
            <a:graphicFrameLocks noGrp="1"/>
          </p:cNvGraphicFramePr>
          <p:nvPr>
            <p:ph idx="1"/>
          </p:nvPr>
        </p:nvGraphicFramePr>
        <p:xfrm>
          <a:off x="1000096" y="357166"/>
          <a:ext cx="9286904" cy="700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18" descr="C:\Documents and Settings\Mauro\Desktop\lidar copy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1319402">
            <a:off x="9112092" y="193659"/>
            <a:ext cx="1288030" cy="1021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uppo 52"/>
          <p:cNvGrpSpPr/>
          <p:nvPr/>
        </p:nvGrpSpPr>
        <p:grpSpPr>
          <a:xfrm>
            <a:off x="5214938" y="5643578"/>
            <a:ext cx="4680000" cy="720000"/>
            <a:chOff x="1415097" y="615975"/>
            <a:chExt cx="1655681" cy="40937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4" name="Rettangolo arrotondato 53"/>
            <p:cNvSpPr/>
            <p:nvPr/>
          </p:nvSpPr>
          <p:spPr>
            <a:xfrm>
              <a:off x="1415097" y="615975"/>
              <a:ext cx="1655681" cy="409373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55" name="Rettangolo 54"/>
            <p:cNvSpPr/>
            <p:nvPr/>
          </p:nvSpPr>
          <p:spPr>
            <a:xfrm>
              <a:off x="1435081" y="635959"/>
              <a:ext cx="1615713" cy="369405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lvl="0" algn="ctr" defTabSz="622300">
                <a:lnSpc>
                  <a:spcPct val="90000"/>
                </a:lnSpc>
                <a:spcAft>
                  <a:spcPct val="35000"/>
                </a:spcAft>
              </a:pPr>
              <a:r>
                <a:rPr lang="it-IT" sz="1600" b="1" i="1" dirty="0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I Contorni </a:t>
              </a:r>
              <a:r>
                <a:rPr lang="it-IT" sz="1600" b="1" i="1" dirty="0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generati </a:t>
              </a:r>
              <a:r>
                <a:rPr lang="it-IT" sz="1600" b="1" i="1" dirty="0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automaticamente dai dati </a:t>
              </a:r>
              <a:r>
                <a:rPr lang="it-IT" sz="1600" b="1" i="1" dirty="0" err="1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LiDAR</a:t>
              </a:r>
              <a:r>
                <a:rPr lang="it-IT" sz="1600" b="1" i="1" dirty="0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 sono di norma frastagliati</a:t>
              </a:r>
              <a:endParaRPr lang="it-IT" sz="1600" b="1" i="1" kern="12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71" name="Gruppo 70"/>
          <p:cNvGrpSpPr/>
          <p:nvPr/>
        </p:nvGrpSpPr>
        <p:grpSpPr>
          <a:xfrm>
            <a:off x="5143500" y="5715016"/>
            <a:ext cx="4680000" cy="720000"/>
            <a:chOff x="1415097" y="615975"/>
            <a:chExt cx="1655681" cy="40937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72" name="Rettangolo arrotondato 71"/>
            <p:cNvSpPr/>
            <p:nvPr/>
          </p:nvSpPr>
          <p:spPr>
            <a:xfrm>
              <a:off x="1415097" y="615975"/>
              <a:ext cx="1655681" cy="409373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94" name="Rettangolo 93"/>
            <p:cNvSpPr/>
            <p:nvPr/>
          </p:nvSpPr>
          <p:spPr>
            <a:xfrm>
              <a:off x="1435081" y="635959"/>
              <a:ext cx="1615713" cy="369405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lvl="0" algn="ctr" defTabSz="622300">
                <a:lnSpc>
                  <a:spcPct val="90000"/>
                </a:lnSpc>
                <a:spcAft>
                  <a:spcPct val="35000"/>
                </a:spcAft>
              </a:pPr>
              <a:r>
                <a:rPr lang="it-IT" sz="1600" b="1" i="1" dirty="0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Utilizzo sia del primo che dell’ultimo ritorno con la capacità di penetrazione del fogliame</a:t>
              </a:r>
              <a:endParaRPr lang="it-IT" sz="1600" b="1" i="1" kern="12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43" name="CasellaDiTesto 42"/>
          <p:cNvSpPr txBox="1"/>
          <p:nvPr/>
        </p:nvSpPr>
        <p:spPr>
          <a:xfrm>
            <a:off x="500030" y="3357562"/>
            <a:ext cx="3071834" cy="1077218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it-IT" sz="32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Svantaggi </a:t>
            </a:r>
            <a:r>
              <a:rPr lang="it-IT" sz="3200" b="1" dirty="0" err="1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LiDAR</a:t>
            </a:r>
            <a:endParaRPr lang="it-IT" sz="3200" b="1" dirty="0">
              <a:ln w="50800"/>
              <a:solidFill>
                <a:schemeClr val="bg1">
                  <a:shade val="50000"/>
                </a:schemeClr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42972" y="0"/>
            <a:ext cx="8382000" cy="1143000"/>
          </a:xfrm>
        </p:spPr>
        <p:txBody>
          <a:bodyPr/>
          <a:lstStyle/>
          <a:p>
            <a:r>
              <a:rPr lang="it-IT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LiDAR</a:t>
            </a:r>
            <a:r>
              <a:rPr lang="it-IT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</a:t>
            </a:r>
            <a:r>
              <a:rPr lang="it-IT" i="1" spc="300" dirty="0" smtClean="0">
                <a:ln w="11430" cmpd="sng">
                  <a:solidFill>
                    <a:schemeClr val="accent6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vs</a:t>
            </a:r>
            <a:r>
              <a:rPr lang="it-IT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  </a:t>
            </a:r>
            <a:r>
              <a:rPr lang="it-IT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Fotogrammetria</a:t>
            </a:r>
            <a:endParaRPr lang="it-IT" dirty="0">
              <a:ln w="10541" cmpd="sng">
                <a:solidFill>
                  <a:schemeClr val="tx1"/>
                </a:solidFill>
                <a:prstDash val="solid"/>
              </a:ln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Picture 18" descr="C:\Documents and Settings\Mauro\Desktop\lidar copy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19402">
            <a:off x="8959468" y="193659"/>
            <a:ext cx="1288030" cy="1021581"/>
          </a:xfrm>
          <a:prstGeom prst="rect">
            <a:avLst/>
          </a:prstGeom>
          <a:noFill/>
        </p:spPr>
      </p:pic>
      <p:grpSp>
        <p:nvGrpSpPr>
          <p:cNvPr id="45" name="Gruppo 44"/>
          <p:cNvGrpSpPr/>
          <p:nvPr/>
        </p:nvGrpSpPr>
        <p:grpSpPr>
          <a:xfrm>
            <a:off x="5143500" y="1813472"/>
            <a:ext cx="4680000" cy="720000"/>
            <a:chOff x="1415097" y="615975"/>
            <a:chExt cx="1655681" cy="40937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7" name="Rettangolo arrotondato 46"/>
            <p:cNvSpPr/>
            <p:nvPr/>
          </p:nvSpPr>
          <p:spPr>
            <a:xfrm>
              <a:off x="1415097" y="615975"/>
              <a:ext cx="1655681" cy="409373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48" name="Rettangolo 47"/>
            <p:cNvSpPr/>
            <p:nvPr/>
          </p:nvSpPr>
          <p:spPr>
            <a:xfrm>
              <a:off x="1435081" y="635959"/>
              <a:ext cx="1615713" cy="369405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lvl="0" algn="ctr"/>
              <a:r>
                <a:rPr lang="it-IT" sz="1600" b="1" i="1" dirty="0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Lidar</a:t>
              </a:r>
              <a:r>
                <a:rPr lang="it-IT" sz="1600" b="1" i="1" dirty="0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 </a:t>
              </a:r>
              <a:r>
                <a:rPr lang="it-IT" sz="1600" b="1" i="1" dirty="0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è una tecnologia relativamente nuova</a:t>
              </a:r>
              <a:r>
                <a:rPr lang="it-IT" sz="1600" b="1" i="1" dirty="0" smtClean="0">
                  <a:ln>
                    <a:solidFill>
                      <a:srgbClr val="FFFF00"/>
                    </a:solidFill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. </a:t>
              </a:r>
            </a:p>
          </p:txBody>
        </p:sp>
      </p:grpSp>
      <p:grpSp>
        <p:nvGrpSpPr>
          <p:cNvPr id="49" name="Gruppo 48"/>
          <p:cNvGrpSpPr/>
          <p:nvPr/>
        </p:nvGrpSpPr>
        <p:grpSpPr>
          <a:xfrm>
            <a:off x="5143500" y="4456678"/>
            <a:ext cx="4680000" cy="720000"/>
            <a:chOff x="1415097" y="615975"/>
            <a:chExt cx="1655681" cy="40937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0" name="Rettangolo arrotondato 49"/>
            <p:cNvSpPr/>
            <p:nvPr/>
          </p:nvSpPr>
          <p:spPr>
            <a:xfrm>
              <a:off x="1415097" y="615975"/>
              <a:ext cx="1655681" cy="409373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52" name="Rettangolo 51"/>
            <p:cNvSpPr/>
            <p:nvPr/>
          </p:nvSpPr>
          <p:spPr>
            <a:xfrm>
              <a:off x="1445758" y="641778"/>
              <a:ext cx="1615713" cy="369405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lvl="0" algn="ctr" defTabSz="622300">
                <a:lnSpc>
                  <a:spcPct val="90000"/>
                </a:lnSpc>
                <a:spcAft>
                  <a:spcPct val="35000"/>
                </a:spcAft>
              </a:pPr>
              <a:r>
                <a:rPr lang="it-IT" sz="1600" b="1" i="1" dirty="0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Impulsi laser a infrarosso sono spesso ostacolati dall’acqua</a:t>
              </a:r>
              <a:endParaRPr lang="it-IT" sz="1600" b="1" i="1" kern="12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56" name="Gruppo 55"/>
          <p:cNvGrpSpPr/>
          <p:nvPr/>
        </p:nvGrpSpPr>
        <p:grpSpPr>
          <a:xfrm>
            <a:off x="5143500" y="3099356"/>
            <a:ext cx="4680000" cy="720000"/>
            <a:chOff x="1415097" y="615975"/>
            <a:chExt cx="1655681" cy="40937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7" name="Rettangolo arrotondato 56"/>
            <p:cNvSpPr/>
            <p:nvPr/>
          </p:nvSpPr>
          <p:spPr>
            <a:xfrm>
              <a:off x="1415097" y="615975"/>
              <a:ext cx="1655681" cy="409373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58" name="Rettangolo 57"/>
            <p:cNvSpPr/>
            <p:nvPr/>
          </p:nvSpPr>
          <p:spPr>
            <a:xfrm>
              <a:off x="1435081" y="635959"/>
              <a:ext cx="1615713" cy="341260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endParaRPr lang="it-IT" sz="1600" b="1" i="1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  <a:p>
              <a:pPr algn="ctr"/>
              <a:r>
                <a:rPr lang="it-IT" sz="1600" b="1" i="1" dirty="0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Le </a:t>
              </a:r>
              <a:r>
                <a:rPr lang="it-IT" sz="1600" b="1" i="1" dirty="0" err="1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proceduire</a:t>
              </a:r>
              <a:r>
                <a:rPr lang="it-IT" sz="1600" b="1" i="1" dirty="0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  standard di elaborazione dati non sono ancora state sviluppate per fornire dati ad alta precisione</a:t>
              </a:r>
              <a:endParaRPr lang="it-IT" sz="1600" b="1" i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endParaRPr>
            </a:p>
            <a:p>
              <a:pPr lvl="0" algn="ctr"/>
              <a:endParaRPr lang="it-IT" sz="1400" b="1" i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cxnSp>
        <p:nvCxnSpPr>
          <p:cNvPr id="59" name="Forma 58"/>
          <p:cNvCxnSpPr>
            <a:stCxn id="43" idx="0"/>
            <a:endCxn id="47" idx="1"/>
          </p:cNvCxnSpPr>
          <p:nvPr/>
        </p:nvCxnSpPr>
        <p:spPr bwMode="auto">
          <a:xfrm rot="5400000" flipH="1" flipV="1">
            <a:off x="2997678" y="1211741"/>
            <a:ext cx="1184090" cy="3107553"/>
          </a:xfrm>
          <a:prstGeom prst="bentConnector2">
            <a:avLst/>
          </a:prstGeom>
          <a:solidFill>
            <a:schemeClr val="accent1"/>
          </a:solidFill>
          <a:ln w="44450" cap="flat" cmpd="tri" algn="ctr">
            <a:gradFill flip="none" rotWithShape="1">
              <a:gsLst>
                <a:gs pos="0">
                  <a:srgbClr val="FFFF00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  <a:tileRect/>
            </a:gra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0" name="Connettore 4 59"/>
          <p:cNvCxnSpPr>
            <a:stCxn id="43" idx="3"/>
            <a:endCxn id="57" idx="1"/>
          </p:cNvCxnSpPr>
          <p:nvPr/>
        </p:nvCxnSpPr>
        <p:spPr bwMode="auto">
          <a:xfrm flipV="1">
            <a:off x="3571864" y="3459356"/>
            <a:ext cx="1571636" cy="436815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44450" cap="flat" cmpd="tri" algn="ctr">
            <a:gradFill flip="none" rotWithShape="1">
              <a:gsLst>
                <a:gs pos="0">
                  <a:srgbClr val="FFFF00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  <a:tileRect/>
            </a:gra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1" name="Connettore 4 60"/>
          <p:cNvCxnSpPr>
            <a:stCxn id="43" idx="3"/>
            <a:endCxn id="50" idx="1"/>
          </p:cNvCxnSpPr>
          <p:nvPr/>
        </p:nvCxnSpPr>
        <p:spPr bwMode="auto">
          <a:xfrm>
            <a:off x="3571864" y="3896171"/>
            <a:ext cx="1571636" cy="920507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44450" cap="flat" cmpd="tri" algn="ctr">
            <a:gradFill flip="none" rotWithShape="1">
              <a:gsLst>
                <a:gs pos="0">
                  <a:srgbClr val="FFFF00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  <a:tileRect/>
            </a:gra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Forma 61"/>
          <p:cNvCxnSpPr>
            <a:stCxn id="43" idx="2"/>
            <a:endCxn id="54" idx="1"/>
          </p:cNvCxnSpPr>
          <p:nvPr/>
        </p:nvCxnSpPr>
        <p:spPr bwMode="auto">
          <a:xfrm rot="16200000" flipH="1">
            <a:off x="2841043" y="3629683"/>
            <a:ext cx="1568798" cy="3178991"/>
          </a:xfrm>
          <a:prstGeom prst="bentConnector2">
            <a:avLst/>
          </a:prstGeom>
          <a:solidFill>
            <a:schemeClr val="accent1"/>
          </a:solidFill>
          <a:ln w="44450" cap="flat" cmpd="tri" algn="ctr">
            <a:gradFill flip="none" rotWithShape="1">
              <a:gsLst>
                <a:gs pos="0">
                  <a:srgbClr val="FFFF00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  <a:tileRect/>
            </a:gra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Forma 62"/>
          <p:cNvCxnSpPr>
            <a:stCxn id="101" idx="0"/>
            <a:endCxn id="103" idx="1"/>
          </p:cNvCxnSpPr>
          <p:nvPr/>
        </p:nvCxnSpPr>
        <p:spPr bwMode="auto">
          <a:xfrm rot="5400000" flipH="1" flipV="1">
            <a:off x="2733872" y="876497"/>
            <a:ext cx="1711702" cy="3107553"/>
          </a:xfrm>
          <a:prstGeom prst="bentConnector2">
            <a:avLst/>
          </a:prstGeom>
          <a:solidFill>
            <a:schemeClr val="accent1"/>
          </a:solidFill>
          <a:ln w="44450" cap="flat" cmpd="tri" algn="ctr">
            <a:gradFill flip="none" rotWithShape="1">
              <a:gsLst>
                <a:gs pos="0">
                  <a:srgbClr val="FFFF00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  <a:tileRect/>
            </a:gra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4" name="Connettore 4 63"/>
          <p:cNvCxnSpPr>
            <a:stCxn id="101" idx="3"/>
            <a:endCxn id="96" idx="1"/>
          </p:cNvCxnSpPr>
          <p:nvPr/>
        </p:nvCxnSpPr>
        <p:spPr bwMode="auto">
          <a:xfrm flipV="1">
            <a:off x="3571864" y="2645992"/>
            <a:ext cx="1500198" cy="1178741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44450" cap="flat" cmpd="tri" algn="ctr">
            <a:gradFill flip="none" rotWithShape="1">
              <a:gsLst>
                <a:gs pos="0">
                  <a:srgbClr val="FFFF00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  <a:tileRect/>
            </a:gra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5" name="Connettore 4 64"/>
          <p:cNvCxnSpPr>
            <a:stCxn id="101" idx="3"/>
            <a:endCxn id="69" idx="1"/>
          </p:cNvCxnSpPr>
          <p:nvPr/>
        </p:nvCxnSpPr>
        <p:spPr bwMode="auto">
          <a:xfrm>
            <a:off x="3571864" y="3824733"/>
            <a:ext cx="1571636" cy="1035837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44450" cap="flat" cmpd="tri" algn="ctr">
            <a:gradFill flip="none" rotWithShape="1">
              <a:gsLst>
                <a:gs pos="0">
                  <a:srgbClr val="FFFF00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  <a:tileRect/>
            </a:gra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6" name="Forma 65"/>
          <p:cNvCxnSpPr>
            <a:stCxn id="101" idx="2"/>
            <a:endCxn id="72" idx="1"/>
          </p:cNvCxnSpPr>
          <p:nvPr/>
        </p:nvCxnSpPr>
        <p:spPr bwMode="auto">
          <a:xfrm rot="16200000" flipH="1">
            <a:off x="2733886" y="3665402"/>
            <a:ext cx="1711674" cy="3107553"/>
          </a:xfrm>
          <a:prstGeom prst="bentConnector2">
            <a:avLst/>
          </a:prstGeom>
          <a:solidFill>
            <a:schemeClr val="accent1"/>
          </a:solidFill>
          <a:ln w="44450" cap="flat" cmpd="tri" algn="ctr">
            <a:gradFill flip="none" rotWithShape="1">
              <a:gsLst>
                <a:gs pos="0">
                  <a:srgbClr val="FFFF00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  <a:tileRect/>
            </a:gra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7" name="Connettore 4 66"/>
          <p:cNvCxnSpPr>
            <a:stCxn id="101" idx="3"/>
            <a:endCxn id="99" idx="1"/>
          </p:cNvCxnSpPr>
          <p:nvPr/>
        </p:nvCxnSpPr>
        <p:spPr bwMode="auto">
          <a:xfrm flipV="1">
            <a:off x="3571864" y="3717562"/>
            <a:ext cx="1571636" cy="107171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44450" cap="flat" cmpd="tri" algn="ctr">
            <a:gradFill flip="none" rotWithShape="1">
              <a:gsLst>
                <a:gs pos="0">
                  <a:srgbClr val="FFFF00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  <a:tileRect/>
            </a:gra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68" name="Gruppo 67"/>
          <p:cNvGrpSpPr/>
          <p:nvPr/>
        </p:nvGrpSpPr>
        <p:grpSpPr>
          <a:xfrm>
            <a:off x="5143500" y="4500570"/>
            <a:ext cx="4680000" cy="720000"/>
            <a:chOff x="1415097" y="615975"/>
            <a:chExt cx="1655681" cy="40937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69" name="Rettangolo arrotondato 68"/>
            <p:cNvSpPr/>
            <p:nvPr/>
          </p:nvSpPr>
          <p:spPr>
            <a:xfrm>
              <a:off x="1415097" y="615975"/>
              <a:ext cx="1655681" cy="409373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70" name="Rettangolo 69"/>
            <p:cNvSpPr/>
            <p:nvPr/>
          </p:nvSpPr>
          <p:spPr>
            <a:xfrm>
              <a:off x="1445758" y="641778"/>
              <a:ext cx="1615713" cy="369405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lvl="0" algn="ctr" defTabSz="622300">
                <a:lnSpc>
                  <a:spcPct val="90000"/>
                </a:lnSpc>
                <a:spcAft>
                  <a:spcPct val="35000"/>
                </a:spcAft>
              </a:pPr>
              <a:r>
                <a:rPr lang="it-IT" sz="1600" b="1" i="1" dirty="0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Necessita solo di un singolo impulso laser per misurare l’altezza sul livello del mare</a:t>
              </a:r>
              <a:endParaRPr lang="it-IT" sz="1600" b="1" i="1" kern="12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95" name="Gruppo 94"/>
          <p:cNvGrpSpPr/>
          <p:nvPr/>
        </p:nvGrpSpPr>
        <p:grpSpPr>
          <a:xfrm>
            <a:off x="5072062" y="2285992"/>
            <a:ext cx="4680000" cy="720000"/>
            <a:chOff x="1415097" y="615975"/>
            <a:chExt cx="1655681" cy="40937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96" name="Rettangolo arrotondato 95"/>
            <p:cNvSpPr/>
            <p:nvPr/>
          </p:nvSpPr>
          <p:spPr>
            <a:xfrm>
              <a:off x="1415097" y="615975"/>
              <a:ext cx="1655681" cy="409373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97" name="Rettangolo 96"/>
            <p:cNvSpPr/>
            <p:nvPr/>
          </p:nvSpPr>
          <p:spPr>
            <a:xfrm>
              <a:off x="1435081" y="635959"/>
              <a:ext cx="1615713" cy="341260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lvl="0" algn="ctr"/>
              <a:r>
                <a:rPr lang="it-IT" sz="1600" b="1" i="1" dirty="0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In </a:t>
              </a:r>
              <a:r>
                <a:rPr lang="it-IT" sz="1600" b="1" i="1" dirty="0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grado di acquisire i dati di elevazione  precisi al decimetro ad una </a:t>
              </a:r>
              <a:r>
                <a:rPr lang="it-IT" sz="1600" b="1" i="1" dirty="0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data altitudine</a:t>
              </a:r>
              <a:endParaRPr lang="it-IT" sz="1400" b="1" i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grpSp>
        <p:nvGrpSpPr>
          <p:cNvPr id="98" name="Gruppo 97"/>
          <p:cNvGrpSpPr/>
          <p:nvPr/>
        </p:nvGrpSpPr>
        <p:grpSpPr>
          <a:xfrm>
            <a:off x="5143500" y="3357562"/>
            <a:ext cx="4680000" cy="720000"/>
            <a:chOff x="1415097" y="615975"/>
            <a:chExt cx="1655681" cy="40937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99" name="Rettangolo arrotondato 98"/>
            <p:cNvSpPr/>
            <p:nvPr/>
          </p:nvSpPr>
          <p:spPr>
            <a:xfrm>
              <a:off x="1415097" y="615975"/>
              <a:ext cx="1655681" cy="409373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100" name="Rettangolo 99"/>
            <p:cNvSpPr/>
            <p:nvPr/>
          </p:nvSpPr>
          <p:spPr>
            <a:xfrm>
              <a:off x="1435081" y="635959"/>
              <a:ext cx="1615713" cy="369405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lvl="0" algn="ctr"/>
              <a:r>
                <a:rPr lang="it-IT" sz="1600" b="1" i="1" dirty="0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Meno sensibile alle condizioni ambientali come le condizioni meteo</a:t>
              </a:r>
              <a:endParaRPr lang="it-IT" sz="1600" b="1" i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sp>
        <p:nvSpPr>
          <p:cNvPr id="101" name="CasellaDiTesto 100"/>
          <p:cNvSpPr txBox="1"/>
          <p:nvPr/>
        </p:nvSpPr>
        <p:spPr>
          <a:xfrm>
            <a:off x="500030" y="3286124"/>
            <a:ext cx="3071834" cy="1077218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it-IT" sz="32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Vantaggi </a:t>
            </a:r>
            <a:r>
              <a:rPr lang="it-IT" sz="3200" b="1" dirty="0" err="1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LiDAR</a:t>
            </a:r>
            <a:endParaRPr lang="it-IT" sz="3200" b="1" dirty="0">
              <a:ln w="50800"/>
              <a:solidFill>
                <a:schemeClr val="bg1">
                  <a:shade val="50000"/>
                </a:schemeClr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102" name="Gruppo 101"/>
          <p:cNvGrpSpPr/>
          <p:nvPr/>
        </p:nvGrpSpPr>
        <p:grpSpPr>
          <a:xfrm>
            <a:off x="5143500" y="1214422"/>
            <a:ext cx="4680000" cy="720000"/>
            <a:chOff x="1415097" y="615975"/>
            <a:chExt cx="1655681" cy="40937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03" name="Rettangolo arrotondato 102"/>
            <p:cNvSpPr/>
            <p:nvPr/>
          </p:nvSpPr>
          <p:spPr>
            <a:xfrm>
              <a:off x="1415097" y="615975"/>
              <a:ext cx="1655681" cy="409373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104" name="Rettangolo 103"/>
            <p:cNvSpPr/>
            <p:nvPr/>
          </p:nvSpPr>
          <p:spPr>
            <a:xfrm>
              <a:off x="1435081" y="635959"/>
              <a:ext cx="1615713" cy="369405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lvl="0" algn="ctr"/>
              <a:r>
                <a:rPr lang="it-IT" sz="1600" b="1" i="1" dirty="0" smtClean="0">
                  <a:ln w="18415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È Meno costoso per ampie zone</a:t>
              </a:r>
              <a:endParaRPr lang="it-IT" sz="1600" b="1" i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101" grpId="0" animBg="1"/>
      <p:bldP spid="10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214410" y="214290"/>
            <a:ext cx="8382000" cy="1143000"/>
          </a:xfrm>
        </p:spPr>
        <p:txBody>
          <a:bodyPr/>
          <a:lstStyle/>
          <a:p>
            <a:r>
              <a:rPr lang="it-IT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Predisposizione DATA-SET</a:t>
            </a:r>
            <a:endParaRPr lang="it-IT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15" name="Segnaposto contenuto 14"/>
          <p:cNvGraphicFramePr>
            <a:graphicFrameLocks noGrp="1"/>
          </p:cNvGraphicFramePr>
          <p:nvPr>
            <p:ph idx="1"/>
          </p:nvPr>
        </p:nvGraphicFramePr>
        <p:xfrm>
          <a:off x="785782" y="1357298"/>
          <a:ext cx="8882066" cy="3423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7620"/>
                <a:gridCol w="2876598"/>
                <a:gridCol w="4637848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it-IT" sz="2400" kern="1200" cap="none" spc="0" baseline="0" dirty="0" smtClean="0">
                          <a:ln w="1905"/>
                          <a:effectLst>
                            <a:glow rad="101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  <a:outerShdw blurRad="60007" dist="310007" dir="7680000" sy="30000" kx="1300200" algn="ctr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</a:rPr>
                        <a:t>Descrizione Dati</a:t>
                      </a:r>
                      <a:endParaRPr lang="it-IT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glow rad="101600">
                            <a:schemeClr val="accent2">
                              <a:satMod val="175000"/>
                              <a:alpha val="40000"/>
                            </a:schemeClr>
                          </a:glow>
                          <a:outerShdw blurRad="60007" dist="310007" dir="7680000" sy="30000" kx="1300200" algn="ctr" rotWithShape="0">
                            <a:prstClr val="black">
                              <a:alpha val="32000"/>
                            </a:prst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X1</a:t>
                      </a:r>
                      <a:endParaRPr lang="it-IT" b="1" cap="none" spc="30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First 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Return</a:t>
                      </a:r>
                      <a:endParaRPr lang="it-IT" b="1" cap="none" spc="30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x coordinate (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Easting</a:t>
                      </a: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)</a:t>
                      </a:r>
                      <a:endParaRPr lang="it-IT" b="1" cap="none" spc="30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Y1</a:t>
                      </a:r>
                      <a:endParaRPr lang="it-IT" b="1" cap="none" spc="30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First 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Return</a:t>
                      </a:r>
                      <a:endParaRPr lang="it-IT" b="1" cap="none" spc="300" dirty="0" smtClean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y coordinate (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Northing</a:t>
                      </a: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it-IT" b="1" cap="none" spc="30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Z1</a:t>
                      </a:r>
                      <a:endParaRPr lang="it-IT" b="1" cap="none" spc="30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First 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Return</a:t>
                      </a:r>
                      <a:endParaRPr lang="it-IT" b="1" cap="none" spc="300" dirty="0" smtClean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z coordinate (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it-IT" b="1" cap="none" spc="30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I1</a:t>
                      </a:r>
                      <a:endParaRPr lang="it-IT" b="1" cap="none" spc="30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First 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Return</a:t>
                      </a:r>
                      <a:endParaRPr lang="it-IT" b="1" cap="none" spc="300" dirty="0" smtClean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Intensity</a:t>
                      </a: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returned</a:t>
                      </a: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pulse</a:t>
                      </a:r>
                      <a:endParaRPr lang="it-IT" b="1" cap="none" spc="30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X2</a:t>
                      </a:r>
                      <a:endParaRPr lang="it-IT" b="1" cap="none" spc="30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Last 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Return</a:t>
                      </a:r>
                      <a:endParaRPr lang="it-IT" b="1" cap="none" spc="300" dirty="0" smtClean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x coordinate (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Easting</a:t>
                      </a: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it-IT" b="1" cap="none" spc="30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Y2</a:t>
                      </a:r>
                      <a:endParaRPr lang="it-IT" b="1" cap="none" spc="30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Last 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Return</a:t>
                      </a:r>
                      <a:endParaRPr lang="it-IT" b="1" cap="none" spc="300" dirty="0" smtClean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y coordinate (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Northing</a:t>
                      </a: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it-IT" b="1" cap="none" spc="30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Z2</a:t>
                      </a:r>
                      <a:endParaRPr lang="it-IT" b="1" cap="none" spc="30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Last 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Return</a:t>
                      </a:r>
                      <a:endParaRPr lang="it-IT" b="1" cap="none" spc="300" dirty="0" smtClean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z coordinate (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Height</a:t>
                      </a: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it-IT" b="1" cap="none" spc="30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I2</a:t>
                      </a:r>
                      <a:endParaRPr lang="it-IT" b="1" cap="none" spc="30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Last 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</a:rPr>
                        <a:t>Return</a:t>
                      </a:r>
                      <a:endParaRPr lang="it-IT" b="1" cap="none" spc="300" dirty="0" smtClean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Intensity</a:t>
                      </a: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returned</a:t>
                      </a:r>
                      <a:r>
                        <a:rPr lang="it-IT" sz="1800" b="1" kern="1200" cap="none" spc="300" baseline="0" dirty="0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800" b="1" kern="1200" cap="none" spc="300" baseline="0" dirty="0" err="1" smtClean="0">
                          <a:ln w="11430" cmpd="sng">
                            <a:solidFill>
                              <a:schemeClr val="accent1">
                                <a:tint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F0"/>
                          </a:solidFill>
                          <a:effectLst>
                            <a:glow rad="45500">
                              <a:schemeClr val="accent1">
                                <a:satMod val="220000"/>
                                <a:alpha val="35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pulse</a:t>
                      </a:r>
                      <a:endParaRPr lang="it-IT" b="1" cap="none" spc="30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F0"/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18" descr="C:\Documents and Settings\Mauro\Desktop\lidar cop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19402">
            <a:off x="8959468" y="336536"/>
            <a:ext cx="1288030" cy="1021581"/>
          </a:xfrm>
          <a:prstGeom prst="rect">
            <a:avLst/>
          </a:prstGeom>
          <a:noFill/>
        </p:spPr>
      </p:pic>
      <p:graphicFrame>
        <p:nvGraphicFramePr>
          <p:cNvPr id="16" name="Tabella 15"/>
          <p:cNvGraphicFramePr>
            <a:graphicFrameLocks noGrp="1"/>
          </p:cNvGraphicFramePr>
          <p:nvPr/>
        </p:nvGraphicFramePr>
        <p:xfrm>
          <a:off x="357156" y="5357826"/>
          <a:ext cx="9215464" cy="1285884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151933"/>
                <a:gridCol w="1151933"/>
                <a:gridCol w="1151933"/>
                <a:gridCol w="1151933"/>
                <a:gridCol w="1151933"/>
                <a:gridCol w="1151933"/>
                <a:gridCol w="1151933"/>
                <a:gridCol w="1151933"/>
              </a:tblGrid>
              <a:tr h="4286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kern="1200" cap="none" spc="0" baseline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X1</a:t>
                      </a:r>
                      <a:endParaRPr lang="it-IT" sz="2000" b="1" cap="none" spc="0" dirty="0" smtClean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Y1</a:t>
                      </a:r>
                      <a:endParaRPr lang="it-IT" sz="20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Z1</a:t>
                      </a:r>
                      <a:endParaRPr lang="it-IT" sz="20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I1</a:t>
                      </a:r>
                      <a:endParaRPr lang="it-IT" sz="20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X2</a:t>
                      </a:r>
                      <a:endParaRPr lang="it-IT" sz="20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Y2</a:t>
                      </a:r>
                      <a:endParaRPr lang="it-IT" sz="20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Z2</a:t>
                      </a:r>
                      <a:endParaRPr lang="it-IT" sz="20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I2</a:t>
                      </a:r>
                      <a:endParaRPr lang="it-IT" sz="20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</a:tr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it-IT" sz="1400" kern="1200" cap="none" spc="0" baseline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495246.77</a:t>
                      </a:r>
                      <a:endParaRPr lang="it-IT" sz="14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kern="1200" cap="none" spc="0" baseline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5420160.79</a:t>
                      </a:r>
                      <a:endParaRPr lang="it-IT" sz="14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kern="1200" cap="none" spc="0" baseline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251.33</a:t>
                      </a:r>
                      <a:endParaRPr lang="it-IT" sz="14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kern="1200" cap="none" spc="0" baseline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192</a:t>
                      </a:r>
                      <a:endParaRPr lang="it-IT" sz="14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495246.77</a:t>
                      </a:r>
                      <a:endParaRPr lang="it-IT" sz="14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5420160.78</a:t>
                      </a:r>
                      <a:endParaRPr lang="it-IT" sz="14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 251.25</a:t>
                      </a:r>
                      <a:endParaRPr lang="it-IT" sz="14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192</a:t>
                      </a:r>
                      <a:endParaRPr lang="it-IT" sz="14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</a:tr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it-IT" sz="1400" b="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512334.91</a:t>
                      </a:r>
                      <a:endParaRPr lang="it-IT" sz="14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5403400.93</a:t>
                      </a:r>
                      <a:endParaRPr lang="it-IT" sz="14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323.23</a:t>
                      </a:r>
                      <a:endParaRPr lang="it-IT" sz="14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11</a:t>
                      </a:r>
                      <a:endParaRPr lang="it-IT" sz="14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512335.18</a:t>
                      </a:r>
                      <a:endParaRPr lang="it-IT" sz="14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5403401.97</a:t>
                      </a:r>
                      <a:endParaRPr lang="it-IT" sz="14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316.86</a:t>
                      </a:r>
                      <a:endParaRPr lang="it-IT" sz="14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77</a:t>
                      </a:r>
                      <a:endParaRPr lang="it-IT" sz="14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3" descr="C:\Documents and Settings\Mauro\Desktop\Untitled-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4" y="3071810"/>
            <a:ext cx="1840893" cy="3547664"/>
          </a:xfrm>
          <a:prstGeom prst="rect">
            <a:avLst/>
          </a:prstGeom>
          <a:noFill/>
        </p:spPr>
      </p:pic>
      <p:sp>
        <p:nvSpPr>
          <p:cNvPr id="7" name="Estrazione 6"/>
          <p:cNvSpPr/>
          <p:nvPr/>
        </p:nvSpPr>
        <p:spPr bwMode="auto">
          <a:xfrm>
            <a:off x="4643434" y="1571612"/>
            <a:ext cx="2000264" cy="5000660"/>
          </a:xfrm>
          <a:prstGeom prst="flowChartExtract">
            <a:avLst/>
          </a:prstGeom>
          <a:gradFill flip="none" rotWithShape="1">
            <a:gsLst>
              <a:gs pos="50000">
                <a:srgbClr val="FF0300">
                  <a:alpha val="0"/>
                </a:srgbClr>
              </a:gs>
              <a:gs pos="0">
                <a:srgbClr val="FF0300">
                  <a:alpha val="0"/>
                </a:srgbClr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 w="50800" cap="flat" cmpd="dbl" algn="ctr">
            <a:gradFill>
              <a:gsLst>
                <a:gs pos="0">
                  <a:srgbClr val="FF0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sunset" dir="t"/>
          </a:scene3d>
          <a:sp3d prstMaterial="dkEdge"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8" name="Picture 2" descr="C:\Documents and Settings\Mauro\Desktop\Untitled-2 copy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966047">
            <a:off x="4644796" y="251816"/>
            <a:ext cx="3729215" cy="25980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14344" y="0"/>
            <a:ext cx="8382000" cy="1143000"/>
          </a:xfrm>
        </p:spPr>
        <p:txBody>
          <a:bodyPr/>
          <a:lstStyle/>
          <a:p>
            <a:r>
              <a:rPr lang="it-IT" b="1" dirty="0" smtClean="0">
                <a:ln w="10541" cmpd="sng">
                  <a:solidFill>
                    <a:srgbClr val="FFFF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Gestione DATA-SET</a:t>
            </a:r>
            <a:endParaRPr lang="it-IT" b="1" dirty="0">
              <a:ln w="10541" cmpd="sng">
                <a:solidFill>
                  <a:srgbClr val="FFFF0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Picture 18" descr="C:\Documents and Settings\Mauro\Desktop\lidar copy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19402">
            <a:off x="8754902" y="193659"/>
            <a:ext cx="1288030" cy="1021581"/>
          </a:xfrm>
          <a:prstGeom prst="rect">
            <a:avLst/>
          </a:prstGeom>
          <a:noFill/>
        </p:spPr>
      </p:pic>
      <p:sp>
        <p:nvSpPr>
          <p:cNvPr id="5" name="Rettangolo 4"/>
          <p:cNvSpPr/>
          <p:nvPr/>
        </p:nvSpPr>
        <p:spPr bwMode="auto">
          <a:xfrm>
            <a:off x="285716" y="1142984"/>
            <a:ext cx="2786082" cy="71438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800" b="1" i="0" u="none" strike="noStrike" cap="none" normalizeH="0" baseline="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charset="0"/>
              </a:rPr>
              <a:t>Conversione File</a:t>
            </a:r>
          </a:p>
        </p:txBody>
      </p:sp>
      <p:cxnSp>
        <p:nvCxnSpPr>
          <p:cNvPr id="7" name="Connettore 2 6"/>
          <p:cNvCxnSpPr>
            <a:stCxn id="5" idx="2"/>
            <a:endCxn id="8" idx="0"/>
          </p:cNvCxnSpPr>
          <p:nvPr/>
        </p:nvCxnSpPr>
        <p:spPr bwMode="auto">
          <a:xfrm rot="16200000" flipH="1">
            <a:off x="1143973" y="2392147"/>
            <a:ext cx="1071570" cy="2003"/>
          </a:xfrm>
          <a:prstGeom prst="straightConnector1">
            <a:avLst/>
          </a:prstGeom>
          <a:solidFill>
            <a:schemeClr val="accent1"/>
          </a:solidFill>
          <a:ln w="50800" cap="flat" cmpd="tri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Rettangolo 7"/>
          <p:cNvSpPr/>
          <p:nvPr/>
        </p:nvSpPr>
        <p:spPr bwMode="auto">
          <a:xfrm>
            <a:off x="252000" y="2928934"/>
            <a:ext cx="2857520" cy="78581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800" b="1" i="0" u="none" strike="noStrike" cap="none" normalizeH="0" baseline="0" dirty="0" err="1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charset="0"/>
              </a:rPr>
              <a:t>Bounding</a:t>
            </a:r>
            <a:r>
              <a:rPr kumimoji="0" lang="it-IT" sz="2800" b="1" i="0" u="none" strike="noStrike" cap="none" normalizeH="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charset="0"/>
              </a:rPr>
              <a:t> Box</a:t>
            </a:r>
            <a:endParaRPr kumimoji="0" lang="it-IT" sz="2800" b="1" i="0" u="none" strike="noStrike" cap="none" normalizeH="0" baseline="0" dirty="0" smtClean="0">
              <a:ln>
                <a:solidFill>
                  <a:srgbClr val="00B050"/>
                </a:solidFill>
              </a:ln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Times New Roman" charset="0"/>
            </a:endParaRPr>
          </a:p>
        </p:txBody>
      </p:sp>
      <p:sp>
        <p:nvSpPr>
          <p:cNvPr id="9" name="Rettangolo 8"/>
          <p:cNvSpPr/>
          <p:nvPr/>
        </p:nvSpPr>
        <p:spPr bwMode="auto">
          <a:xfrm>
            <a:off x="252000" y="4929198"/>
            <a:ext cx="2786082" cy="92869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800" b="1" i="0" u="none" strike="noStrike" cap="none" normalizeH="0" baseline="0" dirty="0" err="1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charset="0"/>
              </a:rPr>
              <a:t>Suddiovisione</a:t>
            </a:r>
            <a:r>
              <a:rPr kumimoji="0" lang="it-IT" sz="2800" b="1" i="0" u="none" strike="noStrike" cap="none" normalizeH="0" baseline="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charset="0"/>
              </a:rPr>
              <a:t> </a:t>
            </a:r>
            <a:r>
              <a:rPr lang="it-IT" sz="2800" b="1" dirty="0" err="1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charset="0"/>
              </a:rPr>
              <a:t>Q</a:t>
            </a:r>
            <a:r>
              <a:rPr kumimoji="0" lang="it-IT" sz="2800" b="1" i="0" u="none" strike="noStrike" cap="none" normalizeH="0" baseline="0" dirty="0" err="1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charset="0"/>
              </a:rPr>
              <a:t>uad</a:t>
            </a:r>
            <a:r>
              <a:rPr lang="it-IT" sz="2800" b="1" dirty="0" err="1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charset="0"/>
              </a:rPr>
              <a:t>-</a:t>
            </a:r>
            <a:r>
              <a:rPr kumimoji="0" lang="it-IT" sz="2800" b="1" i="0" u="none" strike="noStrike" cap="none" normalizeH="0" baseline="0" dirty="0" err="1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charset="0"/>
              </a:rPr>
              <a:t>Tree</a:t>
            </a:r>
            <a:endParaRPr kumimoji="0" lang="it-IT" sz="2800" b="1" i="0" u="none" strike="noStrike" cap="none" normalizeH="0" baseline="0" dirty="0" smtClean="0">
              <a:ln>
                <a:solidFill>
                  <a:srgbClr val="00B050"/>
                </a:solidFill>
              </a:ln>
              <a:solidFill>
                <a:srgbClr val="FFFF0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Times New Roman" charset="0"/>
            </a:endParaRPr>
          </a:p>
        </p:txBody>
      </p:sp>
      <p:cxnSp>
        <p:nvCxnSpPr>
          <p:cNvPr id="14" name="Connettore 2 13"/>
          <p:cNvCxnSpPr>
            <a:stCxn id="8" idx="2"/>
            <a:endCxn id="9" idx="0"/>
          </p:cNvCxnSpPr>
          <p:nvPr/>
        </p:nvCxnSpPr>
        <p:spPr bwMode="auto">
          <a:xfrm rot="5400000">
            <a:off x="1055678" y="4304116"/>
            <a:ext cx="1214446" cy="35719"/>
          </a:xfrm>
          <a:prstGeom prst="straightConnector1">
            <a:avLst/>
          </a:prstGeom>
          <a:solidFill>
            <a:schemeClr val="accent1"/>
          </a:solidFill>
          <a:ln w="50800" cap="flat" cmpd="tri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026" name="Picture 2" descr="C:\Documents and Settings\Mauro\Desktop\Tesi Completata\Tesi Latex FINITA1\boun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58" y="1857364"/>
            <a:ext cx="5162552" cy="38719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C:\Documents and Settings\Mauro\Desktop\Quad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2" y="3214686"/>
            <a:ext cx="7192968" cy="2784111"/>
          </a:xfrm>
          <a:prstGeom prst="rect">
            <a:avLst/>
          </a:prstGeom>
          <a:noFill/>
        </p:spPr>
      </p:pic>
      <p:pic>
        <p:nvPicPr>
          <p:cNvPr id="1033" name="Picture 9" descr="C:\Documents and Settings\Mauro\Desktop\eue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0" y="928670"/>
            <a:ext cx="4135868" cy="5715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egnaposto contenuto 6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6497" y="898993"/>
            <a:ext cx="8793655" cy="5764260"/>
          </a:xfr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571600" y="0"/>
            <a:ext cx="8382000" cy="1143000"/>
          </a:xfrm>
        </p:spPr>
        <p:txBody>
          <a:bodyPr/>
          <a:lstStyle/>
          <a:p>
            <a:r>
              <a:rPr lang="it-IT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Il software</a:t>
            </a:r>
            <a:endParaRPr lang="it-IT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Picture 18" descr="C:\Documents and Settings\Mauro\Desktop\lidar cop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19402">
            <a:off x="8754902" y="193659"/>
            <a:ext cx="1288030" cy="1021581"/>
          </a:xfrm>
          <a:prstGeom prst="rect">
            <a:avLst/>
          </a:prstGeom>
          <a:noFill/>
        </p:spPr>
      </p:pic>
      <p:pic>
        <p:nvPicPr>
          <p:cNvPr id="2051" name="Picture 3" descr="C:\Documents and Settings\Mauro\Desktop\Tesi Completata\Tesi Latex FINITA1\fil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6263" y="5008625"/>
            <a:ext cx="2060583" cy="1362508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2" name="Picture 4" descr="C:\Documents and Settings\Mauro\Desktop\Tesi Completata\Tesi Latex FINITA1\vie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9610" y="3922167"/>
            <a:ext cx="1245313" cy="1963184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</p:pic>
      <p:pic>
        <p:nvPicPr>
          <p:cNvPr id="2053" name="Picture 5" descr="C:\Documents and Settings\Mauro\Desktop\Tesi Completata\Tesi Latex FINITA1\too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18775" y="2846299"/>
            <a:ext cx="1977850" cy="213655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</p:pic>
      <p:pic>
        <p:nvPicPr>
          <p:cNvPr id="2054" name="Picture 6" descr="C:\Documents and Settings\Mauro\Desktop\Tesi Completata\Tesi Latex FINITA1\filt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10450" y="2160063"/>
            <a:ext cx="1172059" cy="1001126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</p:pic>
      <p:pic>
        <p:nvPicPr>
          <p:cNvPr id="2055" name="Picture 7" descr="C:\Documents and Settings\Mauro\Desktop\Tesi Completata\Tesi Latex FINITA1\wind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87255" y="1581820"/>
            <a:ext cx="1538328" cy="1272989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</p:pic>
      <p:cxnSp>
        <p:nvCxnSpPr>
          <p:cNvPr id="14" name="Connettore 4 13"/>
          <p:cNvCxnSpPr>
            <a:endCxn id="2051" idx="0"/>
          </p:cNvCxnSpPr>
          <p:nvPr/>
        </p:nvCxnSpPr>
        <p:spPr bwMode="auto">
          <a:xfrm rot="16200000" flipH="1">
            <a:off x="-688090" y="2473979"/>
            <a:ext cx="3865641" cy="1203649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>
              <a:gsLst>
                <a:gs pos="0">
                  <a:schemeClr val="tx1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6" name="Connettore 4 15"/>
          <p:cNvCxnSpPr>
            <a:endCxn id="2052" idx="0"/>
          </p:cNvCxnSpPr>
          <p:nvPr/>
        </p:nvCxnSpPr>
        <p:spPr bwMode="auto">
          <a:xfrm rot="16200000" flipH="1">
            <a:off x="840152" y="1160051"/>
            <a:ext cx="2779183" cy="2745047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>
              <a:gsLst>
                <a:gs pos="0">
                  <a:schemeClr val="tx1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" name="Forma 17"/>
          <p:cNvCxnSpPr>
            <a:endCxn id="2053" idx="0"/>
          </p:cNvCxnSpPr>
          <p:nvPr/>
        </p:nvCxnSpPr>
        <p:spPr bwMode="auto">
          <a:xfrm>
            <a:off x="1071534" y="1714488"/>
            <a:ext cx="4236166" cy="1131811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gradFill>
              <a:gsLst>
                <a:gs pos="0">
                  <a:schemeClr val="tx1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Connettore 1 27"/>
          <p:cNvCxnSpPr/>
          <p:nvPr/>
        </p:nvCxnSpPr>
        <p:spPr bwMode="auto">
          <a:xfrm rot="16200000" flipH="1">
            <a:off x="1218669" y="1321763"/>
            <a:ext cx="10914" cy="801"/>
          </a:xfrm>
          <a:prstGeom prst="line">
            <a:avLst/>
          </a:prstGeom>
          <a:solidFill>
            <a:schemeClr val="accent1"/>
          </a:solidFill>
          <a:ln w="25400" cap="flat" cmpd="sng" algn="ctr">
            <a:gradFill>
              <a:gsLst>
                <a:gs pos="0">
                  <a:schemeClr val="tx1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Forma 29"/>
          <p:cNvCxnSpPr>
            <a:endCxn id="2054" idx="0"/>
          </p:cNvCxnSpPr>
          <p:nvPr/>
        </p:nvCxnSpPr>
        <p:spPr bwMode="auto">
          <a:xfrm>
            <a:off x="1285848" y="1571612"/>
            <a:ext cx="5710632" cy="588451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gradFill>
              <a:gsLst>
                <a:gs pos="0">
                  <a:schemeClr val="tx1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3" name="Connettore 1 32"/>
          <p:cNvCxnSpPr/>
          <p:nvPr/>
        </p:nvCxnSpPr>
        <p:spPr bwMode="auto">
          <a:xfrm rot="16200000" flipH="1">
            <a:off x="1435203" y="1323982"/>
            <a:ext cx="7263" cy="1601"/>
          </a:xfrm>
          <a:prstGeom prst="line">
            <a:avLst/>
          </a:prstGeom>
          <a:solidFill>
            <a:schemeClr val="accent1"/>
          </a:solidFill>
          <a:ln w="25400" cap="flat" cmpd="sng" algn="ctr">
            <a:gradFill>
              <a:gsLst>
                <a:gs pos="0">
                  <a:schemeClr val="tx1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Forma 36"/>
          <p:cNvCxnSpPr>
            <a:endCxn id="2055" idx="0"/>
          </p:cNvCxnSpPr>
          <p:nvPr/>
        </p:nvCxnSpPr>
        <p:spPr bwMode="auto">
          <a:xfrm>
            <a:off x="1500162" y="1428736"/>
            <a:ext cx="6956257" cy="153084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gradFill>
              <a:gsLst>
                <a:gs pos="0">
                  <a:schemeClr val="tx1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0" name="Connettore 1 39"/>
          <p:cNvCxnSpPr/>
          <p:nvPr/>
        </p:nvCxnSpPr>
        <p:spPr bwMode="auto">
          <a:xfrm rot="16200000" flipH="1">
            <a:off x="1722366" y="1325394"/>
            <a:ext cx="3652" cy="801"/>
          </a:xfrm>
          <a:prstGeom prst="line">
            <a:avLst/>
          </a:prstGeom>
          <a:solidFill>
            <a:schemeClr val="accent1"/>
          </a:solidFill>
          <a:ln w="25400" cap="flat" cmpd="sng" algn="ctr">
            <a:gradFill>
              <a:gsLst>
                <a:gs pos="0">
                  <a:schemeClr val="tx1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056" name="Picture 8" descr="C:\Documents and Settings\Mauro\Desktop\Tesi Completata\Tesi Latex FINITA1\classlist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45144" y="4050153"/>
            <a:ext cx="2654457" cy="2563880"/>
          </a:xfrm>
          <a:prstGeom prst="rect">
            <a:avLst/>
          </a:prstGeom>
          <a:noFill/>
        </p:spPr>
      </p:pic>
      <p:pic>
        <p:nvPicPr>
          <p:cNvPr id="2057" name="Picture 9" descr="C:\Documents and Settings\Mauro\Desktop\Tesi Completata\Tesi Latex FINITA1\ele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52982" y="1359113"/>
            <a:ext cx="1758089" cy="161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8" name="Picture 10" descr="C:\Documents and Settings\Mauro\Desktop\Tesi Completata\Tesi Latex FINITA1\class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827663" y="3000493"/>
            <a:ext cx="1627266" cy="16799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9" name="Picture 11" descr="C:\Documents and Settings\Mauro\Desktop\Tesi Completata\Tesi Latex FINITA1\int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824420" y="4784506"/>
            <a:ext cx="1758089" cy="17580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Ovale 22"/>
          <p:cNvSpPr/>
          <p:nvPr/>
        </p:nvSpPr>
        <p:spPr bwMode="auto">
          <a:xfrm>
            <a:off x="4214806" y="4214818"/>
            <a:ext cx="1224563" cy="1684835"/>
          </a:xfrm>
          <a:prstGeom prst="ellipse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38" name="Connettore 1 37"/>
          <p:cNvCxnSpPr/>
          <p:nvPr/>
        </p:nvCxnSpPr>
        <p:spPr>
          <a:xfrm rot="5400000" flipH="1" flipV="1">
            <a:off x="785782" y="1428736"/>
            <a:ext cx="571504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1 42"/>
          <p:cNvCxnSpPr/>
          <p:nvPr/>
        </p:nvCxnSpPr>
        <p:spPr>
          <a:xfrm rot="5400000" flipH="1" flipV="1">
            <a:off x="1071534" y="1357298"/>
            <a:ext cx="428628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1 44"/>
          <p:cNvCxnSpPr/>
          <p:nvPr/>
        </p:nvCxnSpPr>
        <p:spPr>
          <a:xfrm rot="5400000" flipH="1" flipV="1">
            <a:off x="1357286" y="128586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MAURO@LT3HPPVZZXHSMAVE" val="3622"/>
</p:tagLst>
</file>

<file path=ppt/theme/theme1.xml><?xml version="1.0" encoding="utf-8"?>
<a:theme xmlns:a="http://schemas.openxmlformats.org/drawingml/2006/main" name="Tecnologia">
  <a:themeElements>
    <a:clrScheme name="Tecnologia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nologi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nologi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13129</TotalTime>
  <Pages>8899840</Pages>
  <Words>736</Words>
  <Application>Microsoft PowerPoint</Application>
  <PresentationFormat>Diapositive 35 mm</PresentationFormat>
  <Paragraphs>171</Paragraphs>
  <Slides>20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1" baseType="lpstr">
      <vt:lpstr>Tecnologia</vt:lpstr>
      <vt:lpstr>Elaborazione di dati LIDAR per l'estrazione automatica di edifici</vt:lpstr>
      <vt:lpstr>All’inizio la Fotogrammetria</vt:lpstr>
      <vt:lpstr>Tecnologia LiDAR</vt:lpstr>
      <vt:lpstr>Rilevamento</vt:lpstr>
      <vt:lpstr>Parametri  missione  LiDAR</vt:lpstr>
      <vt:lpstr>LiDAR   vs   Fotogrammetria</vt:lpstr>
      <vt:lpstr>Predisposizione DATA-SET</vt:lpstr>
      <vt:lpstr>Gestione DATA-SET</vt:lpstr>
      <vt:lpstr>Il software</vt:lpstr>
      <vt:lpstr>L’utilizzo del primo e ultimo ritorno</vt:lpstr>
      <vt:lpstr>Diapositiva 11</vt:lpstr>
      <vt:lpstr>Diversificazione  alberi  edifici</vt:lpstr>
      <vt:lpstr>L’algoritmo per l’estrazione dei palazzi</vt:lpstr>
      <vt:lpstr>Diapositiva 14</vt:lpstr>
      <vt:lpstr>Il funzionamento</vt:lpstr>
      <vt:lpstr> Criticità</vt:lpstr>
      <vt:lpstr>Le Prestazioni </vt:lpstr>
      <vt:lpstr>I risultati</vt:lpstr>
      <vt:lpstr>Conclusioni e Sviluppi fututri</vt:lpstr>
      <vt:lpstr>Diapositiva 20</vt:lpstr>
    </vt:vector>
  </TitlesOfParts>
  <Company>MP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Elaborazione di dati LIDAR per l'estrazione automatica di edifici</dc:title>
  <dc:creator>Mauro</dc:creator>
  <cp:lastModifiedBy>Mauro</cp:lastModifiedBy>
  <cp:revision>147</cp:revision>
  <dcterms:created xsi:type="dcterms:W3CDTF">2009-11-23T11:37:15Z</dcterms:created>
  <dcterms:modified xsi:type="dcterms:W3CDTF">2009-12-10T09:42:59Z</dcterms:modified>
</cp:coreProperties>
</file>